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1" r:id="rId4"/>
    <p:sldId id="276" r:id="rId5"/>
    <p:sldId id="260" r:id="rId6"/>
    <p:sldId id="279" r:id="rId7"/>
    <p:sldId id="277" r:id="rId8"/>
    <p:sldId id="272" r:id="rId9"/>
    <p:sldId id="275" r:id="rId10"/>
    <p:sldId id="266" r:id="rId11"/>
    <p:sldId id="278" r:id="rId12"/>
    <p:sldId id="267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8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Design%20Pattern%20Abus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Design%20Pattern%20Abus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Design%20Pattern%20Abus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Design%20Pattern%20Abus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Design%20Pattern%20Abus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Design%20Pattern%20Abus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Design%20Pattern%20Abus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SITI!$L$15:$L$64</c:f>
              <c:numCache>
                <c:formatCode>General</c:formatCode>
                <c:ptCount val="5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</c:numCache>
            </c:numRef>
          </c:xVal>
          <c:yVal>
            <c:numRef>
              <c:f>SITI!$M$15:$M$123</c:f>
              <c:numCache>
                <c:formatCode>General</c:formatCode>
                <c:ptCount val="109"/>
                <c:pt idx="0">
                  <c:v>0.14707342360097689</c:v>
                </c:pt>
                <c:pt idx="1">
                  <c:v>0.14206575432423643</c:v>
                </c:pt>
                <c:pt idx="2">
                  <c:v>0.14901577719371814</c:v>
                </c:pt>
                <c:pt idx="3">
                  <c:v>0.16460376815312555</c:v>
                </c:pt>
                <c:pt idx="4">
                  <c:v>0.15860709988964644</c:v>
                </c:pt>
                <c:pt idx="5">
                  <c:v>0.15308461006679713</c:v>
                </c:pt>
                <c:pt idx="6">
                  <c:v>0.16331818879310833</c:v>
                </c:pt>
                <c:pt idx="7">
                  <c:v>0.14136959939773575</c:v>
                </c:pt>
                <c:pt idx="8">
                  <c:v>0.13752304549541153</c:v>
                </c:pt>
                <c:pt idx="9">
                  <c:v>0.13720202837611623</c:v>
                </c:pt>
                <c:pt idx="10">
                  <c:v>0.14946109161081181</c:v>
                </c:pt>
                <c:pt idx="11">
                  <c:v>0.15693633163414414</c:v>
                </c:pt>
                <c:pt idx="12">
                  <c:v>0.15934843160501702</c:v>
                </c:pt>
                <c:pt idx="13">
                  <c:v>0.14809730761116399</c:v>
                </c:pt>
                <c:pt idx="14">
                  <c:v>0.14284220747293641</c:v>
                </c:pt>
                <c:pt idx="15">
                  <c:v>0.13859356256515432</c:v>
                </c:pt>
                <c:pt idx="16">
                  <c:v>0.15841526766116004</c:v>
                </c:pt>
                <c:pt idx="17">
                  <c:v>0.16318187098453296</c:v>
                </c:pt>
                <c:pt idx="18">
                  <c:v>0.16074319488332231</c:v>
                </c:pt>
                <c:pt idx="19">
                  <c:v>0.14626944946439632</c:v>
                </c:pt>
                <c:pt idx="20">
                  <c:v>0.16289079830167588</c:v>
                </c:pt>
                <c:pt idx="21">
                  <c:v>0.137349878990459</c:v>
                </c:pt>
                <c:pt idx="22">
                  <c:v>0.1579793841209455</c:v>
                </c:pt>
                <c:pt idx="23">
                  <c:v>0.1590570156938331</c:v>
                </c:pt>
                <c:pt idx="24">
                  <c:v>0.13585456476121788</c:v>
                </c:pt>
                <c:pt idx="25">
                  <c:v>0.14360777389483703</c:v>
                </c:pt>
                <c:pt idx="26">
                  <c:v>0.16470855892843517</c:v>
                </c:pt>
                <c:pt idx="27">
                  <c:v>0.16119043439855477</c:v>
                </c:pt>
                <c:pt idx="28">
                  <c:v>0.15474256227464919</c:v>
                </c:pt>
                <c:pt idx="29">
                  <c:v>0.16416896248850116</c:v>
                </c:pt>
                <c:pt idx="30">
                  <c:v>0.14522439374618215</c:v>
                </c:pt>
                <c:pt idx="31">
                  <c:v>0.16054832370403266</c:v>
                </c:pt>
                <c:pt idx="32">
                  <c:v>0.14906644390307608</c:v>
                </c:pt>
                <c:pt idx="33">
                  <c:v>0.16102254152359546</c:v>
                </c:pt>
                <c:pt idx="34">
                  <c:v>0.16395351296119606</c:v>
                </c:pt>
                <c:pt idx="35">
                  <c:v>0.15475861439581312</c:v>
                </c:pt>
                <c:pt idx="36">
                  <c:v>0.15932206710562405</c:v>
                </c:pt>
                <c:pt idx="37">
                  <c:v>0.13852055095088656</c:v>
                </c:pt>
                <c:pt idx="38">
                  <c:v>0.153752604112602</c:v>
                </c:pt>
                <c:pt idx="39">
                  <c:v>0.15244956146465474</c:v>
                </c:pt>
                <c:pt idx="40">
                  <c:v>0.14625706698977137</c:v>
                </c:pt>
                <c:pt idx="41">
                  <c:v>0.16201534170877355</c:v>
                </c:pt>
                <c:pt idx="42">
                  <c:v>0.15475483586371133</c:v>
                </c:pt>
                <c:pt idx="43">
                  <c:v>0.13674377212147612</c:v>
                </c:pt>
                <c:pt idx="44">
                  <c:v>0.14723007857335135</c:v>
                </c:pt>
                <c:pt idx="45">
                  <c:v>0.14494750324701353</c:v>
                </c:pt>
                <c:pt idx="46">
                  <c:v>0.16318730718493749</c:v>
                </c:pt>
                <c:pt idx="47">
                  <c:v>0.14782860332864498</c:v>
                </c:pt>
                <c:pt idx="48">
                  <c:v>0.15627696005951575</c:v>
                </c:pt>
                <c:pt idx="49">
                  <c:v>0.13813990011967803</c:v>
                </c:pt>
                <c:pt idx="50">
                  <c:v>0.11999999999999998</c:v>
                </c:pt>
                <c:pt idx="51">
                  <c:v>9.0000000000000011E-2</c:v>
                </c:pt>
                <c:pt idx="52">
                  <c:v>0.08</c:v>
                </c:pt>
                <c:pt idx="53">
                  <c:v>5.9999999999999984E-2</c:v>
                </c:pt>
                <c:pt idx="54">
                  <c:v>6.0999999999999985E-2</c:v>
                </c:pt>
                <c:pt idx="55">
                  <c:v>5.8999999999999983E-2</c:v>
                </c:pt>
                <c:pt idx="56">
                  <c:v>6.4999999999999988E-2</c:v>
                </c:pt>
                <c:pt idx="57">
                  <c:v>6.1999999999999986E-2</c:v>
                </c:pt>
                <c:pt idx="58">
                  <c:v>6.699999999999999E-2</c:v>
                </c:pt>
                <c:pt idx="59">
                  <c:v>6.1999999999999986E-2</c:v>
                </c:pt>
                <c:pt idx="60">
                  <c:v>6.699999999999999E-2</c:v>
                </c:pt>
                <c:pt idx="61">
                  <c:v>8.5000000000000006E-2</c:v>
                </c:pt>
                <c:pt idx="62">
                  <c:v>0.10000000000000002</c:v>
                </c:pt>
                <c:pt idx="63">
                  <c:v>0.11999999999999998</c:v>
                </c:pt>
                <c:pt idx="64">
                  <c:v>0.13999999999999999</c:v>
                </c:pt>
                <c:pt idx="65">
                  <c:v>0.12999999999999998</c:v>
                </c:pt>
                <c:pt idx="66">
                  <c:v>0.12786462503746188</c:v>
                </c:pt>
                <c:pt idx="67">
                  <c:v>0.15448980896101433</c:v>
                </c:pt>
                <c:pt idx="68">
                  <c:v>0.14390826576903831</c:v>
                </c:pt>
                <c:pt idx="69">
                  <c:v>0.15541351003680792</c:v>
                </c:pt>
                <c:pt idx="70">
                  <c:v>0.1468515529787382</c:v>
                </c:pt>
                <c:pt idx="71">
                  <c:v>0.16051619688625279</c:v>
                </c:pt>
                <c:pt idx="72">
                  <c:v>0.13755179371413898</c:v>
                </c:pt>
                <c:pt idx="73">
                  <c:v>0.14460218916165032</c:v>
                </c:pt>
                <c:pt idx="74">
                  <c:v>0.16248155836943826</c:v>
                </c:pt>
                <c:pt idx="75">
                  <c:v>0.15461272839893014</c:v>
                </c:pt>
                <c:pt idx="76">
                  <c:v>0.16164646420325227</c:v>
                </c:pt>
                <c:pt idx="77">
                  <c:v>0.15753675610033663</c:v>
                </c:pt>
                <c:pt idx="78">
                  <c:v>0.14435569767286577</c:v>
                </c:pt>
                <c:pt idx="79">
                  <c:v>0.1566255304459116</c:v>
                </c:pt>
                <c:pt idx="80">
                  <c:v>0.13635410486013638</c:v>
                </c:pt>
                <c:pt idx="81">
                  <c:v>0.15799361650449481</c:v>
                </c:pt>
                <c:pt idx="82">
                  <c:v>0.13954018576104465</c:v>
                </c:pt>
                <c:pt idx="83">
                  <c:v>0.15049858569908417</c:v>
                </c:pt>
                <c:pt idx="84">
                  <c:v>0.16093311473451105</c:v>
                </c:pt>
                <c:pt idx="85">
                  <c:v>0.15858206202626132</c:v>
                </c:pt>
                <c:pt idx="86">
                  <c:v>0.1483208915029362</c:v>
                </c:pt>
                <c:pt idx="87">
                  <c:v>0.14743489488628478</c:v>
                </c:pt>
                <c:pt idx="88">
                  <c:v>0.14465698313641412</c:v>
                </c:pt>
                <c:pt idx="89">
                  <c:v>0.14279276617205489</c:v>
                </c:pt>
                <c:pt idx="90">
                  <c:v>0.14982030828274362</c:v>
                </c:pt>
                <c:pt idx="91">
                  <c:v>0.14296021764869546</c:v>
                </c:pt>
                <c:pt idx="92">
                  <c:v>0.14060874022783595</c:v>
                </c:pt>
                <c:pt idx="93">
                  <c:v>0.1570952750625815</c:v>
                </c:pt>
                <c:pt idx="94">
                  <c:v>0.15847067603259224</c:v>
                </c:pt>
                <c:pt idx="95">
                  <c:v>0.15189179905032307</c:v>
                </c:pt>
                <c:pt idx="96">
                  <c:v>0.14881100332732872</c:v>
                </c:pt>
                <c:pt idx="97">
                  <c:v>0.15812147522212619</c:v>
                </c:pt>
                <c:pt idx="98">
                  <c:v>0.1615643193865515</c:v>
                </c:pt>
                <c:pt idx="99">
                  <c:v>0.13788731826363476</c:v>
                </c:pt>
                <c:pt idx="100">
                  <c:v>0.15359448023314964</c:v>
                </c:pt>
                <c:pt idx="101">
                  <c:v>0.14172345333957115</c:v>
                </c:pt>
                <c:pt idx="102">
                  <c:v>0.14992674062223896</c:v>
                </c:pt>
                <c:pt idx="103">
                  <c:v>0.16249208880426586</c:v>
                </c:pt>
                <c:pt idx="104">
                  <c:v>0.16337579367897903</c:v>
                </c:pt>
                <c:pt idx="105">
                  <c:v>0.16047253499155201</c:v>
                </c:pt>
                <c:pt idx="106">
                  <c:v>0.13962060444950447</c:v>
                </c:pt>
                <c:pt idx="107">
                  <c:v>0.14264380731923335</c:v>
                </c:pt>
                <c:pt idx="108">
                  <c:v>0.14263695201034146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E43-474F-BB4B-0CFA87519D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2594464"/>
        <c:axId val="722596104"/>
      </c:scatterChart>
      <c:valAx>
        <c:axId val="722594464"/>
        <c:scaling>
          <c:orientation val="minMax"/>
          <c:max val="11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Day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596104"/>
        <c:crosses val="autoZero"/>
        <c:crossBetween val="midCat"/>
        <c:majorUnit val="10"/>
      </c:valAx>
      <c:valAx>
        <c:axId val="7225961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Avg</a:t>
                </a:r>
                <a:r>
                  <a:rPr lang="en-US" baseline="0"/>
                  <a:t> Inbox % Spam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crossAx val="7225944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SITI!$L$15:$L$70</c:f>
              <c:numCache>
                <c:formatCode>General</c:formatCode>
                <c:ptCount val="5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</c:numCache>
            </c:numRef>
          </c:xVal>
          <c:yVal>
            <c:numRef>
              <c:f>SITI!$M$15:$M$123</c:f>
              <c:numCache>
                <c:formatCode>General</c:formatCode>
                <c:ptCount val="109"/>
                <c:pt idx="0">
                  <c:v>0.14707342360097689</c:v>
                </c:pt>
                <c:pt idx="1">
                  <c:v>0.14206575432423643</c:v>
                </c:pt>
                <c:pt idx="2">
                  <c:v>0.14901577719371814</c:v>
                </c:pt>
                <c:pt idx="3">
                  <c:v>0.16460376815312555</c:v>
                </c:pt>
                <c:pt idx="4">
                  <c:v>0.15860709988964644</c:v>
                </c:pt>
                <c:pt idx="5">
                  <c:v>0.15308461006679713</c:v>
                </c:pt>
                <c:pt idx="6">
                  <c:v>0.16331818879310833</c:v>
                </c:pt>
                <c:pt idx="7">
                  <c:v>0.14136959939773575</c:v>
                </c:pt>
                <c:pt idx="8">
                  <c:v>0.13752304549541153</c:v>
                </c:pt>
                <c:pt idx="9">
                  <c:v>0.13720202837611623</c:v>
                </c:pt>
                <c:pt idx="10">
                  <c:v>0.14946109161081181</c:v>
                </c:pt>
                <c:pt idx="11">
                  <c:v>0.15693633163414414</c:v>
                </c:pt>
                <c:pt idx="12">
                  <c:v>0.15934843160501702</c:v>
                </c:pt>
                <c:pt idx="13">
                  <c:v>0.14809730761116399</c:v>
                </c:pt>
                <c:pt idx="14">
                  <c:v>0.14284220747293641</c:v>
                </c:pt>
                <c:pt idx="15">
                  <c:v>0.13859356256515432</c:v>
                </c:pt>
                <c:pt idx="16">
                  <c:v>0.15841526766116004</c:v>
                </c:pt>
                <c:pt idx="17">
                  <c:v>0.16318187098453296</c:v>
                </c:pt>
                <c:pt idx="18">
                  <c:v>0.16074319488332231</c:v>
                </c:pt>
                <c:pt idx="19">
                  <c:v>0.14626944946439632</c:v>
                </c:pt>
                <c:pt idx="20">
                  <c:v>0.16289079830167588</c:v>
                </c:pt>
                <c:pt idx="21">
                  <c:v>0.137349878990459</c:v>
                </c:pt>
                <c:pt idx="22">
                  <c:v>0.1579793841209455</c:v>
                </c:pt>
                <c:pt idx="23">
                  <c:v>0.1590570156938331</c:v>
                </c:pt>
                <c:pt idx="24">
                  <c:v>0.13585456476121788</c:v>
                </c:pt>
                <c:pt idx="25">
                  <c:v>0.14360777389483703</c:v>
                </c:pt>
                <c:pt idx="26">
                  <c:v>0.16470855892843517</c:v>
                </c:pt>
                <c:pt idx="27">
                  <c:v>0.16119043439855477</c:v>
                </c:pt>
                <c:pt idx="28">
                  <c:v>0.15474256227464919</c:v>
                </c:pt>
                <c:pt idx="29">
                  <c:v>0.16416896248850116</c:v>
                </c:pt>
                <c:pt idx="30">
                  <c:v>0.14522439374618215</c:v>
                </c:pt>
                <c:pt idx="31">
                  <c:v>0.16054832370403266</c:v>
                </c:pt>
                <c:pt idx="32">
                  <c:v>0.14906644390307608</c:v>
                </c:pt>
                <c:pt idx="33">
                  <c:v>0.16102254152359546</c:v>
                </c:pt>
                <c:pt idx="34">
                  <c:v>0.16395351296119606</c:v>
                </c:pt>
                <c:pt idx="35">
                  <c:v>0.15475861439581312</c:v>
                </c:pt>
                <c:pt idx="36">
                  <c:v>0.15932206710562405</c:v>
                </c:pt>
                <c:pt idx="37">
                  <c:v>0.13852055095088656</c:v>
                </c:pt>
                <c:pt idx="38">
                  <c:v>0.153752604112602</c:v>
                </c:pt>
                <c:pt idx="39">
                  <c:v>0.15244956146465474</c:v>
                </c:pt>
                <c:pt idx="40">
                  <c:v>0.14625706698977137</c:v>
                </c:pt>
                <c:pt idx="41">
                  <c:v>0.16201534170877355</c:v>
                </c:pt>
                <c:pt idx="42">
                  <c:v>0.15475483586371133</c:v>
                </c:pt>
                <c:pt idx="43">
                  <c:v>0.13674377212147612</c:v>
                </c:pt>
                <c:pt idx="44">
                  <c:v>0.14723007857335135</c:v>
                </c:pt>
                <c:pt idx="45">
                  <c:v>0.14494750324701353</c:v>
                </c:pt>
                <c:pt idx="46">
                  <c:v>0.16318730718493749</c:v>
                </c:pt>
                <c:pt idx="47">
                  <c:v>0.14782860332864498</c:v>
                </c:pt>
                <c:pt idx="48">
                  <c:v>0.15627696005951575</c:v>
                </c:pt>
                <c:pt idx="49">
                  <c:v>0.13813990011967803</c:v>
                </c:pt>
                <c:pt idx="50">
                  <c:v>0.11999999999999998</c:v>
                </c:pt>
                <c:pt idx="51">
                  <c:v>9.0000000000000011E-2</c:v>
                </c:pt>
                <c:pt idx="52">
                  <c:v>0.08</c:v>
                </c:pt>
                <c:pt idx="53">
                  <c:v>5.9999999999999984E-2</c:v>
                </c:pt>
                <c:pt idx="54">
                  <c:v>6.0999999999999985E-2</c:v>
                </c:pt>
                <c:pt idx="55">
                  <c:v>5.8999999999999983E-2</c:v>
                </c:pt>
                <c:pt idx="56">
                  <c:v>6.4999999999999988E-2</c:v>
                </c:pt>
                <c:pt idx="57">
                  <c:v>6.1999999999999986E-2</c:v>
                </c:pt>
                <c:pt idx="58">
                  <c:v>6.699999999999999E-2</c:v>
                </c:pt>
                <c:pt idx="59">
                  <c:v>6.1999999999999986E-2</c:v>
                </c:pt>
                <c:pt idx="60">
                  <c:v>6.699999999999999E-2</c:v>
                </c:pt>
                <c:pt idx="61">
                  <c:v>8.5000000000000006E-2</c:v>
                </c:pt>
                <c:pt idx="62">
                  <c:v>0.10000000000000002</c:v>
                </c:pt>
                <c:pt idx="63">
                  <c:v>0.11999999999999998</c:v>
                </c:pt>
                <c:pt idx="64">
                  <c:v>0.13999999999999999</c:v>
                </c:pt>
                <c:pt idx="65">
                  <c:v>0.12999999999999998</c:v>
                </c:pt>
                <c:pt idx="66">
                  <c:v>0.12786462503746188</c:v>
                </c:pt>
                <c:pt idx="67">
                  <c:v>0.15448980896101433</c:v>
                </c:pt>
                <c:pt idx="68">
                  <c:v>0.14390826576903831</c:v>
                </c:pt>
                <c:pt idx="69">
                  <c:v>0.15541351003680792</c:v>
                </c:pt>
                <c:pt idx="70">
                  <c:v>0.1468515529787382</c:v>
                </c:pt>
                <c:pt idx="71">
                  <c:v>0.16051619688625279</c:v>
                </c:pt>
                <c:pt idx="72">
                  <c:v>0.13755179371413898</c:v>
                </c:pt>
                <c:pt idx="73">
                  <c:v>0.14460218916165032</c:v>
                </c:pt>
                <c:pt idx="74">
                  <c:v>0.16248155836943826</c:v>
                </c:pt>
                <c:pt idx="75">
                  <c:v>0.15461272839893014</c:v>
                </c:pt>
                <c:pt idx="76">
                  <c:v>0.16164646420325227</c:v>
                </c:pt>
                <c:pt idx="77">
                  <c:v>0.15753675610033663</c:v>
                </c:pt>
                <c:pt idx="78">
                  <c:v>0.14435569767286577</c:v>
                </c:pt>
                <c:pt idx="79">
                  <c:v>0.1566255304459116</c:v>
                </c:pt>
                <c:pt idx="80">
                  <c:v>0.13635410486013638</c:v>
                </c:pt>
                <c:pt idx="81">
                  <c:v>0.15799361650449481</c:v>
                </c:pt>
                <c:pt idx="82">
                  <c:v>0.13954018576104465</c:v>
                </c:pt>
                <c:pt idx="83">
                  <c:v>0.15049858569908417</c:v>
                </c:pt>
                <c:pt idx="84">
                  <c:v>0.16093311473451105</c:v>
                </c:pt>
                <c:pt idx="85">
                  <c:v>0.15858206202626132</c:v>
                </c:pt>
                <c:pt idx="86">
                  <c:v>0.1483208915029362</c:v>
                </c:pt>
                <c:pt idx="87">
                  <c:v>0.14743489488628478</c:v>
                </c:pt>
                <c:pt idx="88">
                  <c:v>0.14465698313641412</c:v>
                </c:pt>
                <c:pt idx="89">
                  <c:v>0.14279276617205489</c:v>
                </c:pt>
                <c:pt idx="90">
                  <c:v>0.14982030828274362</c:v>
                </c:pt>
                <c:pt idx="91">
                  <c:v>0.14296021764869546</c:v>
                </c:pt>
                <c:pt idx="92">
                  <c:v>0.14060874022783595</c:v>
                </c:pt>
                <c:pt idx="93">
                  <c:v>0.1570952750625815</c:v>
                </c:pt>
                <c:pt idx="94">
                  <c:v>0.15847067603259224</c:v>
                </c:pt>
                <c:pt idx="95">
                  <c:v>0.15189179905032307</c:v>
                </c:pt>
                <c:pt idx="96">
                  <c:v>0.14881100332732872</c:v>
                </c:pt>
                <c:pt idx="97">
                  <c:v>0.15812147522212619</c:v>
                </c:pt>
                <c:pt idx="98">
                  <c:v>0.1615643193865515</c:v>
                </c:pt>
                <c:pt idx="99">
                  <c:v>0.13788731826363476</c:v>
                </c:pt>
                <c:pt idx="100">
                  <c:v>0.15359448023314964</c:v>
                </c:pt>
                <c:pt idx="101">
                  <c:v>0.14172345333957115</c:v>
                </c:pt>
                <c:pt idx="102">
                  <c:v>0.14992674062223896</c:v>
                </c:pt>
                <c:pt idx="103">
                  <c:v>0.16249208880426586</c:v>
                </c:pt>
                <c:pt idx="104">
                  <c:v>0.16337579367897903</c:v>
                </c:pt>
                <c:pt idx="105">
                  <c:v>0.16047253499155201</c:v>
                </c:pt>
                <c:pt idx="106">
                  <c:v>0.13962060444950447</c:v>
                </c:pt>
                <c:pt idx="107">
                  <c:v>0.14264380731923335</c:v>
                </c:pt>
                <c:pt idx="108">
                  <c:v>0.14263695201034146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D17-4F60-85B7-76663FB011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2594464"/>
        <c:axId val="722596104"/>
      </c:scatterChart>
      <c:valAx>
        <c:axId val="722594464"/>
        <c:scaling>
          <c:orientation val="minMax"/>
          <c:max val="11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Day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596104"/>
        <c:crosses val="autoZero"/>
        <c:crossBetween val="midCat"/>
        <c:majorUnit val="10"/>
      </c:valAx>
      <c:valAx>
        <c:axId val="7225961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Avg</a:t>
                </a:r>
                <a:r>
                  <a:rPr lang="en-US" baseline="0"/>
                  <a:t> Inbox % Spam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crossAx val="7225944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SITI!$L$15:$L$82</c:f>
              <c:numCache>
                <c:formatCode>General</c:formatCode>
                <c:ptCount val="6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</c:numCache>
            </c:numRef>
          </c:xVal>
          <c:yVal>
            <c:numRef>
              <c:f>SITI!$M$15:$M$123</c:f>
              <c:numCache>
                <c:formatCode>General</c:formatCode>
                <c:ptCount val="109"/>
                <c:pt idx="0">
                  <c:v>0.14707342360097689</c:v>
                </c:pt>
                <c:pt idx="1">
                  <c:v>0.14206575432423643</c:v>
                </c:pt>
                <c:pt idx="2">
                  <c:v>0.14901577719371814</c:v>
                </c:pt>
                <c:pt idx="3">
                  <c:v>0.16460376815312555</c:v>
                </c:pt>
                <c:pt idx="4">
                  <c:v>0.15860709988964644</c:v>
                </c:pt>
                <c:pt idx="5">
                  <c:v>0.15308461006679713</c:v>
                </c:pt>
                <c:pt idx="6">
                  <c:v>0.16331818879310833</c:v>
                </c:pt>
                <c:pt idx="7">
                  <c:v>0.14136959939773575</c:v>
                </c:pt>
                <c:pt idx="8">
                  <c:v>0.13752304549541153</c:v>
                </c:pt>
                <c:pt idx="9">
                  <c:v>0.13720202837611623</c:v>
                </c:pt>
                <c:pt idx="10">
                  <c:v>0.14946109161081181</c:v>
                </c:pt>
                <c:pt idx="11">
                  <c:v>0.15693633163414414</c:v>
                </c:pt>
                <c:pt idx="12">
                  <c:v>0.15934843160501702</c:v>
                </c:pt>
                <c:pt idx="13">
                  <c:v>0.14809730761116399</c:v>
                </c:pt>
                <c:pt idx="14">
                  <c:v>0.14284220747293641</c:v>
                </c:pt>
                <c:pt idx="15">
                  <c:v>0.13859356256515432</c:v>
                </c:pt>
                <c:pt idx="16">
                  <c:v>0.15841526766116004</c:v>
                </c:pt>
                <c:pt idx="17">
                  <c:v>0.16318187098453296</c:v>
                </c:pt>
                <c:pt idx="18">
                  <c:v>0.16074319488332231</c:v>
                </c:pt>
                <c:pt idx="19">
                  <c:v>0.14626944946439632</c:v>
                </c:pt>
                <c:pt idx="20">
                  <c:v>0.16289079830167588</c:v>
                </c:pt>
                <c:pt idx="21">
                  <c:v>0.137349878990459</c:v>
                </c:pt>
                <c:pt idx="22">
                  <c:v>0.1579793841209455</c:v>
                </c:pt>
                <c:pt idx="23">
                  <c:v>0.1590570156938331</c:v>
                </c:pt>
                <c:pt idx="24">
                  <c:v>0.13585456476121788</c:v>
                </c:pt>
                <c:pt idx="25">
                  <c:v>0.14360777389483703</c:v>
                </c:pt>
                <c:pt idx="26">
                  <c:v>0.16470855892843517</c:v>
                </c:pt>
                <c:pt idx="27">
                  <c:v>0.16119043439855477</c:v>
                </c:pt>
                <c:pt idx="28">
                  <c:v>0.15474256227464919</c:v>
                </c:pt>
                <c:pt idx="29">
                  <c:v>0.16416896248850116</c:v>
                </c:pt>
                <c:pt idx="30">
                  <c:v>0.14522439374618215</c:v>
                </c:pt>
                <c:pt idx="31">
                  <c:v>0.16054832370403266</c:v>
                </c:pt>
                <c:pt idx="32">
                  <c:v>0.14906644390307608</c:v>
                </c:pt>
                <c:pt idx="33">
                  <c:v>0.16102254152359546</c:v>
                </c:pt>
                <c:pt idx="34">
                  <c:v>0.16395351296119606</c:v>
                </c:pt>
                <c:pt idx="35">
                  <c:v>0.15475861439581312</c:v>
                </c:pt>
                <c:pt idx="36">
                  <c:v>0.15932206710562405</c:v>
                </c:pt>
                <c:pt idx="37">
                  <c:v>0.13852055095088656</c:v>
                </c:pt>
                <c:pt idx="38">
                  <c:v>0.153752604112602</c:v>
                </c:pt>
                <c:pt idx="39">
                  <c:v>0.15244956146465474</c:v>
                </c:pt>
                <c:pt idx="40">
                  <c:v>0.14625706698977137</c:v>
                </c:pt>
                <c:pt idx="41">
                  <c:v>0.16201534170877355</c:v>
                </c:pt>
                <c:pt idx="42">
                  <c:v>0.15475483586371133</c:v>
                </c:pt>
                <c:pt idx="43">
                  <c:v>0.13674377212147612</c:v>
                </c:pt>
                <c:pt idx="44">
                  <c:v>0.14723007857335135</c:v>
                </c:pt>
                <c:pt idx="45">
                  <c:v>0.14494750324701353</c:v>
                </c:pt>
                <c:pt idx="46">
                  <c:v>0.16318730718493749</c:v>
                </c:pt>
                <c:pt idx="47">
                  <c:v>0.14782860332864498</c:v>
                </c:pt>
                <c:pt idx="48">
                  <c:v>0.15627696005951575</c:v>
                </c:pt>
                <c:pt idx="49">
                  <c:v>0.13813990011967803</c:v>
                </c:pt>
                <c:pt idx="50">
                  <c:v>0.11999999999999998</c:v>
                </c:pt>
                <c:pt idx="51">
                  <c:v>9.0000000000000011E-2</c:v>
                </c:pt>
                <c:pt idx="52">
                  <c:v>0.08</c:v>
                </c:pt>
                <c:pt idx="53">
                  <c:v>5.9999999999999984E-2</c:v>
                </c:pt>
                <c:pt idx="54">
                  <c:v>6.0999999999999985E-2</c:v>
                </c:pt>
                <c:pt idx="55">
                  <c:v>5.8999999999999983E-2</c:v>
                </c:pt>
                <c:pt idx="56">
                  <c:v>6.4999999999999988E-2</c:v>
                </c:pt>
                <c:pt idx="57">
                  <c:v>6.1999999999999986E-2</c:v>
                </c:pt>
                <c:pt idx="58">
                  <c:v>6.699999999999999E-2</c:v>
                </c:pt>
                <c:pt idx="59">
                  <c:v>6.1999999999999986E-2</c:v>
                </c:pt>
                <c:pt idx="60">
                  <c:v>6.699999999999999E-2</c:v>
                </c:pt>
                <c:pt idx="61">
                  <c:v>8.5000000000000006E-2</c:v>
                </c:pt>
                <c:pt idx="62">
                  <c:v>0.10000000000000002</c:v>
                </c:pt>
                <c:pt idx="63">
                  <c:v>0.11999999999999998</c:v>
                </c:pt>
                <c:pt idx="64">
                  <c:v>0.13999999999999999</c:v>
                </c:pt>
                <c:pt idx="65">
                  <c:v>0.12999999999999998</c:v>
                </c:pt>
                <c:pt idx="66">
                  <c:v>0.12786462503746188</c:v>
                </c:pt>
                <c:pt idx="67">
                  <c:v>0.15448980896101433</c:v>
                </c:pt>
                <c:pt idx="68">
                  <c:v>0.14390826576903831</c:v>
                </c:pt>
                <c:pt idx="69">
                  <c:v>0.15541351003680792</c:v>
                </c:pt>
                <c:pt idx="70">
                  <c:v>0.1468515529787382</c:v>
                </c:pt>
                <c:pt idx="71">
                  <c:v>0.16051619688625279</c:v>
                </c:pt>
                <c:pt idx="72">
                  <c:v>0.13755179371413898</c:v>
                </c:pt>
                <c:pt idx="73">
                  <c:v>0.14460218916165032</c:v>
                </c:pt>
                <c:pt idx="74">
                  <c:v>0.16248155836943826</c:v>
                </c:pt>
                <c:pt idx="75">
                  <c:v>0.15461272839893014</c:v>
                </c:pt>
                <c:pt idx="76">
                  <c:v>0.16164646420325227</c:v>
                </c:pt>
                <c:pt idx="77">
                  <c:v>0.15753675610033663</c:v>
                </c:pt>
                <c:pt idx="78">
                  <c:v>0.14435569767286577</c:v>
                </c:pt>
                <c:pt idx="79">
                  <c:v>0.1566255304459116</c:v>
                </c:pt>
                <c:pt idx="80">
                  <c:v>0.13635410486013638</c:v>
                </c:pt>
                <c:pt idx="81">
                  <c:v>0.15799361650449481</c:v>
                </c:pt>
                <c:pt idx="82">
                  <c:v>0.13954018576104465</c:v>
                </c:pt>
                <c:pt idx="83">
                  <c:v>0.15049858569908417</c:v>
                </c:pt>
                <c:pt idx="84">
                  <c:v>0.16093311473451105</c:v>
                </c:pt>
                <c:pt idx="85">
                  <c:v>0.15858206202626132</c:v>
                </c:pt>
                <c:pt idx="86">
                  <c:v>0.1483208915029362</c:v>
                </c:pt>
                <c:pt idx="87">
                  <c:v>0.14743489488628478</c:v>
                </c:pt>
                <c:pt idx="88">
                  <c:v>0.14465698313641412</c:v>
                </c:pt>
                <c:pt idx="89">
                  <c:v>0.14279276617205489</c:v>
                </c:pt>
                <c:pt idx="90">
                  <c:v>0.14982030828274362</c:v>
                </c:pt>
                <c:pt idx="91">
                  <c:v>0.14296021764869546</c:v>
                </c:pt>
                <c:pt idx="92">
                  <c:v>0.14060874022783595</c:v>
                </c:pt>
                <c:pt idx="93">
                  <c:v>0.1570952750625815</c:v>
                </c:pt>
                <c:pt idx="94">
                  <c:v>0.15847067603259224</c:v>
                </c:pt>
                <c:pt idx="95">
                  <c:v>0.15189179905032307</c:v>
                </c:pt>
                <c:pt idx="96">
                  <c:v>0.14881100332732872</c:v>
                </c:pt>
                <c:pt idx="97">
                  <c:v>0.15812147522212619</c:v>
                </c:pt>
                <c:pt idx="98">
                  <c:v>0.1615643193865515</c:v>
                </c:pt>
                <c:pt idx="99">
                  <c:v>0.13788731826363476</c:v>
                </c:pt>
                <c:pt idx="100">
                  <c:v>0.15359448023314964</c:v>
                </c:pt>
                <c:pt idx="101">
                  <c:v>0.14172345333957115</c:v>
                </c:pt>
                <c:pt idx="102">
                  <c:v>0.14992674062223896</c:v>
                </c:pt>
                <c:pt idx="103">
                  <c:v>0.16249208880426586</c:v>
                </c:pt>
                <c:pt idx="104">
                  <c:v>0.16337579367897903</c:v>
                </c:pt>
                <c:pt idx="105">
                  <c:v>0.16047253499155201</c:v>
                </c:pt>
                <c:pt idx="106">
                  <c:v>0.13962060444950447</c:v>
                </c:pt>
                <c:pt idx="107">
                  <c:v>0.14264380731923335</c:v>
                </c:pt>
                <c:pt idx="108">
                  <c:v>0.14263695201034146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C87-45DC-B94F-00737501C1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2594464"/>
        <c:axId val="722596104"/>
      </c:scatterChart>
      <c:valAx>
        <c:axId val="722594464"/>
        <c:scaling>
          <c:orientation val="minMax"/>
          <c:max val="11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Day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596104"/>
        <c:crosses val="autoZero"/>
        <c:crossBetween val="midCat"/>
        <c:majorUnit val="10"/>
      </c:valAx>
      <c:valAx>
        <c:axId val="7225961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Avg</a:t>
                </a:r>
                <a:r>
                  <a:rPr lang="en-US" baseline="0"/>
                  <a:t> Inbox % Spam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crossAx val="7225944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SITI!$L$15:$L$123</c:f>
              <c:numCache>
                <c:formatCode>General</c:formatCode>
                <c:ptCount val="10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</c:numCache>
            </c:numRef>
          </c:xVal>
          <c:yVal>
            <c:numRef>
              <c:f>SITI!$M$15:$M$123</c:f>
              <c:numCache>
                <c:formatCode>General</c:formatCode>
                <c:ptCount val="109"/>
                <c:pt idx="0">
                  <c:v>0.14707342360097689</c:v>
                </c:pt>
                <c:pt idx="1">
                  <c:v>0.14206575432423643</c:v>
                </c:pt>
                <c:pt idx="2">
                  <c:v>0.14901577719371814</c:v>
                </c:pt>
                <c:pt idx="3">
                  <c:v>0.16460376815312555</c:v>
                </c:pt>
                <c:pt idx="4">
                  <c:v>0.15860709988964644</c:v>
                </c:pt>
                <c:pt idx="5">
                  <c:v>0.15308461006679713</c:v>
                </c:pt>
                <c:pt idx="6">
                  <c:v>0.16331818879310833</c:v>
                </c:pt>
                <c:pt idx="7">
                  <c:v>0.14136959939773575</c:v>
                </c:pt>
                <c:pt idx="8">
                  <c:v>0.13752304549541153</c:v>
                </c:pt>
                <c:pt idx="9">
                  <c:v>0.13720202837611623</c:v>
                </c:pt>
                <c:pt idx="10">
                  <c:v>0.14946109161081181</c:v>
                </c:pt>
                <c:pt idx="11">
                  <c:v>0.15693633163414414</c:v>
                </c:pt>
                <c:pt idx="12">
                  <c:v>0.15934843160501702</c:v>
                </c:pt>
                <c:pt idx="13">
                  <c:v>0.14809730761116399</c:v>
                </c:pt>
                <c:pt idx="14">
                  <c:v>0.14284220747293641</c:v>
                </c:pt>
                <c:pt idx="15">
                  <c:v>0.13859356256515432</c:v>
                </c:pt>
                <c:pt idx="16">
                  <c:v>0.15841526766116004</c:v>
                </c:pt>
                <c:pt idx="17">
                  <c:v>0.16318187098453296</c:v>
                </c:pt>
                <c:pt idx="18">
                  <c:v>0.16074319488332231</c:v>
                </c:pt>
                <c:pt idx="19">
                  <c:v>0.14626944946439632</c:v>
                </c:pt>
                <c:pt idx="20">
                  <c:v>0.16289079830167588</c:v>
                </c:pt>
                <c:pt idx="21">
                  <c:v>0.137349878990459</c:v>
                </c:pt>
                <c:pt idx="22">
                  <c:v>0.1579793841209455</c:v>
                </c:pt>
                <c:pt idx="23">
                  <c:v>0.1590570156938331</c:v>
                </c:pt>
                <c:pt idx="24">
                  <c:v>0.13585456476121788</c:v>
                </c:pt>
                <c:pt idx="25">
                  <c:v>0.14360777389483703</c:v>
                </c:pt>
                <c:pt idx="26">
                  <c:v>0.16470855892843517</c:v>
                </c:pt>
                <c:pt idx="27">
                  <c:v>0.16119043439855477</c:v>
                </c:pt>
                <c:pt idx="28">
                  <c:v>0.15474256227464919</c:v>
                </c:pt>
                <c:pt idx="29">
                  <c:v>0.16416896248850116</c:v>
                </c:pt>
                <c:pt idx="30">
                  <c:v>0.14522439374618215</c:v>
                </c:pt>
                <c:pt idx="31">
                  <c:v>0.16054832370403266</c:v>
                </c:pt>
                <c:pt idx="32">
                  <c:v>0.14906644390307608</c:v>
                </c:pt>
                <c:pt idx="33">
                  <c:v>0.16102254152359546</c:v>
                </c:pt>
                <c:pt idx="34">
                  <c:v>0.16395351296119606</c:v>
                </c:pt>
                <c:pt idx="35">
                  <c:v>0.15475861439581312</c:v>
                </c:pt>
                <c:pt idx="36">
                  <c:v>0.15932206710562405</c:v>
                </c:pt>
                <c:pt idx="37">
                  <c:v>0.13852055095088656</c:v>
                </c:pt>
                <c:pt idx="38">
                  <c:v>0.153752604112602</c:v>
                </c:pt>
                <c:pt idx="39">
                  <c:v>0.15244956146465474</c:v>
                </c:pt>
                <c:pt idx="40">
                  <c:v>0.14625706698977137</c:v>
                </c:pt>
                <c:pt idx="41">
                  <c:v>0.16201534170877355</c:v>
                </c:pt>
                <c:pt idx="42">
                  <c:v>0.15475483586371133</c:v>
                </c:pt>
                <c:pt idx="43">
                  <c:v>0.13674377212147612</c:v>
                </c:pt>
                <c:pt idx="44">
                  <c:v>0.14723007857335135</c:v>
                </c:pt>
                <c:pt idx="45">
                  <c:v>0.14494750324701353</c:v>
                </c:pt>
                <c:pt idx="46">
                  <c:v>0.16318730718493749</c:v>
                </c:pt>
                <c:pt idx="47">
                  <c:v>0.14782860332864498</c:v>
                </c:pt>
                <c:pt idx="48">
                  <c:v>0.15627696005951575</c:v>
                </c:pt>
                <c:pt idx="49">
                  <c:v>0.13813990011967803</c:v>
                </c:pt>
                <c:pt idx="50">
                  <c:v>0.11999999999999998</c:v>
                </c:pt>
                <c:pt idx="51">
                  <c:v>9.0000000000000011E-2</c:v>
                </c:pt>
                <c:pt idx="52">
                  <c:v>0.08</c:v>
                </c:pt>
                <c:pt idx="53">
                  <c:v>5.9999999999999984E-2</c:v>
                </c:pt>
                <c:pt idx="54">
                  <c:v>6.0999999999999985E-2</c:v>
                </c:pt>
                <c:pt idx="55">
                  <c:v>5.8999999999999983E-2</c:v>
                </c:pt>
                <c:pt idx="56">
                  <c:v>6.4999999999999988E-2</c:v>
                </c:pt>
                <c:pt idx="57">
                  <c:v>6.1999999999999986E-2</c:v>
                </c:pt>
                <c:pt idx="58">
                  <c:v>6.699999999999999E-2</c:v>
                </c:pt>
                <c:pt idx="59">
                  <c:v>6.1999999999999986E-2</c:v>
                </c:pt>
                <c:pt idx="60">
                  <c:v>6.699999999999999E-2</c:v>
                </c:pt>
                <c:pt idx="61">
                  <c:v>8.5000000000000006E-2</c:v>
                </c:pt>
                <c:pt idx="62">
                  <c:v>0.10000000000000002</c:v>
                </c:pt>
                <c:pt idx="63">
                  <c:v>0.11999999999999998</c:v>
                </c:pt>
                <c:pt idx="64">
                  <c:v>0.13999999999999999</c:v>
                </c:pt>
                <c:pt idx="65">
                  <c:v>0.12999999999999998</c:v>
                </c:pt>
                <c:pt idx="66">
                  <c:v>0.12786462503746188</c:v>
                </c:pt>
                <c:pt idx="67">
                  <c:v>0.15448980896101433</c:v>
                </c:pt>
                <c:pt idx="68">
                  <c:v>0.14390826576903831</c:v>
                </c:pt>
                <c:pt idx="69">
                  <c:v>0.15541351003680792</c:v>
                </c:pt>
                <c:pt idx="70">
                  <c:v>0.1468515529787382</c:v>
                </c:pt>
                <c:pt idx="71">
                  <c:v>0.16051619688625279</c:v>
                </c:pt>
                <c:pt idx="72">
                  <c:v>0.13755179371413898</c:v>
                </c:pt>
                <c:pt idx="73">
                  <c:v>0.14460218916165032</c:v>
                </c:pt>
                <c:pt idx="74">
                  <c:v>0.16248155836943826</c:v>
                </c:pt>
                <c:pt idx="75">
                  <c:v>0.15461272839893014</c:v>
                </c:pt>
                <c:pt idx="76">
                  <c:v>0.16164646420325227</c:v>
                </c:pt>
                <c:pt idx="77">
                  <c:v>0.15753675610033663</c:v>
                </c:pt>
                <c:pt idx="78">
                  <c:v>0.14435569767286577</c:v>
                </c:pt>
                <c:pt idx="79">
                  <c:v>0.1566255304459116</c:v>
                </c:pt>
                <c:pt idx="80">
                  <c:v>0.13635410486013638</c:v>
                </c:pt>
                <c:pt idx="81">
                  <c:v>0.15799361650449481</c:v>
                </c:pt>
                <c:pt idx="82">
                  <c:v>0.13954018576104465</c:v>
                </c:pt>
                <c:pt idx="83">
                  <c:v>0.15049858569908417</c:v>
                </c:pt>
                <c:pt idx="84">
                  <c:v>0.16093311473451105</c:v>
                </c:pt>
                <c:pt idx="85">
                  <c:v>0.15858206202626132</c:v>
                </c:pt>
                <c:pt idx="86">
                  <c:v>0.1483208915029362</c:v>
                </c:pt>
                <c:pt idx="87">
                  <c:v>0.14743489488628478</c:v>
                </c:pt>
                <c:pt idx="88">
                  <c:v>0.14465698313641412</c:v>
                </c:pt>
                <c:pt idx="89">
                  <c:v>0.14279276617205489</c:v>
                </c:pt>
                <c:pt idx="90">
                  <c:v>0.14982030828274362</c:v>
                </c:pt>
                <c:pt idx="91">
                  <c:v>0.14296021764869546</c:v>
                </c:pt>
                <c:pt idx="92">
                  <c:v>0.14060874022783595</c:v>
                </c:pt>
                <c:pt idx="93">
                  <c:v>0.1570952750625815</c:v>
                </c:pt>
                <c:pt idx="94">
                  <c:v>0.15847067603259224</c:v>
                </c:pt>
                <c:pt idx="95">
                  <c:v>0.15189179905032307</c:v>
                </c:pt>
                <c:pt idx="96">
                  <c:v>0.14881100332732872</c:v>
                </c:pt>
                <c:pt idx="97">
                  <c:v>0.15812147522212619</c:v>
                </c:pt>
                <c:pt idx="98">
                  <c:v>0.1615643193865515</c:v>
                </c:pt>
                <c:pt idx="99">
                  <c:v>0.13788731826363476</c:v>
                </c:pt>
                <c:pt idx="100">
                  <c:v>0.15359448023314964</c:v>
                </c:pt>
                <c:pt idx="101">
                  <c:v>0.14172345333957115</c:v>
                </c:pt>
                <c:pt idx="102">
                  <c:v>0.14992674062223896</c:v>
                </c:pt>
                <c:pt idx="103">
                  <c:v>0.16249208880426586</c:v>
                </c:pt>
                <c:pt idx="104">
                  <c:v>0.16337579367897903</c:v>
                </c:pt>
                <c:pt idx="105">
                  <c:v>0.16047253499155201</c:v>
                </c:pt>
                <c:pt idx="106">
                  <c:v>0.13962060444950447</c:v>
                </c:pt>
                <c:pt idx="107">
                  <c:v>0.14264380731923335</c:v>
                </c:pt>
                <c:pt idx="108">
                  <c:v>0.14263695201034146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1E5-49E2-9447-55B79C00A1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2594464"/>
        <c:axId val="722596104"/>
      </c:scatterChart>
      <c:valAx>
        <c:axId val="722594464"/>
        <c:scaling>
          <c:orientation val="minMax"/>
          <c:max val="11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Day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596104"/>
        <c:crosses val="autoZero"/>
        <c:crossBetween val="midCat"/>
        <c:majorUnit val="10"/>
      </c:valAx>
      <c:valAx>
        <c:axId val="7225961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Avg</a:t>
                </a:r>
                <a:r>
                  <a:rPr lang="en-US" baseline="0"/>
                  <a:t> Inbox % Spam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crossAx val="7225944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Spam Distribution</c:v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IID!$J$25:$J$45</c:f>
              <c:numCache>
                <c:formatCode>General</c:formatCode>
                <c:ptCount val="21"/>
                <c:pt idx="0">
                  <c:v>0.01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</c:numCache>
            </c:numRef>
          </c:xVal>
          <c:yVal>
            <c:numRef>
              <c:f>IID!$M$25:$M$45</c:f>
              <c:numCache>
                <c:formatCode>General</c:formatCode>
                <c:ptCount val="21"/>
                <c:pt idx="0">
                  <c:v>7.8886090522101158E-29</c:v>
                </c:pt>
                <c:pt idx="1">
                  <c:v>5.9391381179045101E-23</c:v>
                </c:pt>
                <c:pt idx="2">
                  <c:v>1.3655426387462979E-17</c:v>
                </c:pt>
                <c:pt idx="3">
                  <c:v>1.9984881583645948E-13</c:v>
                </c:pt>
                <c:pt idx="4">
                  <c:v>4.2281632676015464E-10</c:v>
                </c:pt>
                <c:pt idx="5">
                  <c:v>1.9131397064512392E-7</c:v>
                </c:pt>
                <c:pt idx="6">
                  <c:v>2.3170690580135296E-5</c:v>
                </c:pt>
                <c:pt idx="7">
                  <c:v>8.6385566574165252E-4</c:v>
                </c:pt>
                <c:pt idx="8">
                  <c:v>1.0843866711637992E-2</c:v>
                </c:pt>
                <c:pt idx="9">
                  <c:v>4.8474296626430782E-2</c:v>
                </c:pt>
                <c:pt idx="10">
                  <c:v>7.9589237387178782E-2</c:v>
                </c:pt>
                <c:pt idx="11">
                  <c:v>4.8474296626430782E-2</c:v>
                </c:pt>
                <c:pt idx="12">
                  <c:v>1.0843866711637992E-2</c:v>
                </c:pt>
                <c:pt idx="13">
                  <c:v>8.6385566574165252E-4</c:v>
                </c:pt>
                <c:pt idx="14">
                  <c:v>2.3170690580135296E-5</c:v>
                </c:pt>
                <c:pt idx="15">
                  <c:v>1.9131397064512423E-7</c:v>
                </c:pt>
                <c:pt idx="16">
                  <c:v>4.2281632676015614E-10</c:v>
                </c:pt>
                <c:pt idx="17">
                  <c:v>1.9984881583645948E-13</c:v>
                </c:pt>
                <c:pt idx="18">
                  <c:v>1.3655426387462979E-17</c:v>
                </c:pt>
                <c:pt idx="19">
                  <c:v>5.9391381179045101E-23</c:v>
                </c:pt>
                <c:pt idx="20">
                  <c:v>7.8886090522101049E-31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310-45C6-B754-A1C4300845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8673288"/>
        <c:axId val="328674928"/>
      </c:scatterChart>
      <c:valAx>
        <c:axId val="328673288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Feature Representation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crossAx val="328674928"/>
        <c:crosses val="autoZero"/>
        <c:crossBetween val="midCat"/>
        <c:majorUnit val="0.1"/>
      </c:valAx>
      <c:valAx>
        <c:axId val="32867492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 of Spam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673288"/>
        <c:crosses val="autoZero"/>
        <c:crossBetween val="midCat"/>
        <c:majorUnit val="1.0000000000000002E-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Spam Distribution</c:v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IID!$J$25:$J$45</c:f>
              <c:numCache>
                <c:formatCode>General</c:formatCode>
                <c:ptCount val="21"/>
                <c:pt idx="0">
                  <c:v>0.01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</c:numCache>
            </c:numRef>
          </c:xVal>
          <c:yVal>
            <c:numRef>
              <c:f>IID!$M$25:$M$45</c:f>
              <c:numCache>
                <c:formatCode>General</c:formatCode>
                <c:ptCount val="21"/>
                <c:pt idx="0">
                  <c:v>7.8886090522101158E-29</c:v>
                </c:pt>
                <c:pt idx="1">
                  <c:v>5.9391381179045101E-23</c:v>
                </c:pt>
                <c:pt idx="2">
                  <c:v>1.3655426387462979E-17</c:v>
                </c:pt>
                <c:pt idx="3">
                  <c:v>1.9984881583645948E-13</c:v>
                </c:pt>
                <c:pt idx="4">
                  <c:v>4.2281632676015464E-10</c:v>
                </c:pt>
                <c:pt idx="5">
                  <c:v>1.9131397064512392E-7</c:v>
                </c:pt>
                <c:pt idx="6">
                  <c:v>2.3170690580135296E-5</c:v>
                </c:pt>
                <c:pt idx="7">
                  <c:v>8.6385566574165252E-4</c:v>
                </c:pt>
                <c:pt idx="8">
                  <c:v>1.0843866711637992E-2</c:v>
                </c:pt>
                <c:pt idx="9">
                  <c:v>4.8474296626430782E-2</c:v>
                </c:pt>
                <c:pt idx="10">
                  <c:v>7.9589237387178782E-2</c:v>
                </c:pt>
                <c:pt idx="11">
                  <c:v>4.8474296626430782E-2</c:v>
                </c:pt>
                <c:pt idx="12">
                  <c:v>1.0843866711637992E-2</c:v>
                </c:pt>
                <c:pt idx="13">
                  <c:v>8.6385566574165252E-4</c:v>
                </c:pt>
                <c:pt idx="14">
                  <c:v>2.3170690580135296E-5</c:v>
                </c:pt>
                <c:pt idx="15">
                  <c:v>1.9131397064512423E-7</c:v>
                </c:pt>
                <c:pt idx="16">
                  <c:v>4.2281632676015614E-10</c:v>
                </c:pt>
                <c:pt idx="17">
                  <c:v>1.9984881583645948E-13</c:v>
                </c:pt>
                <c:pt idx="18">
                  <c:v>1.3655426387462979E-17</c:v>
                </c:pt>
                <c:pt idx="19">
                  <c:v>5.9391381179045101E-23</c:v>
                </c:pt>
                <c:pt idx="20">
                  <c:v>7.8886090522101049E-31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D16-4C62-B765-B0CCB10FAA96}"/>
            </c:ext>
          </c:extLst>
        </c:ser>
        <c:ser>
          <c:idx val="1"/>
          <c:order val="1"/>
          <c:tx>
            <c:v>New Model</c:v>
          </c:tx>
          <c:spPr>
            <a:ln w="19050" cap="rnd">
              <a:solidFill>
                <a:schemeClr val="accent6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IID!$I$50:$I$70</c:f>
              <c:numCache>
                <c:formatCode>General</c:formatCode>
                <c:ptCount val="21"/>
                <c:pt idx="0">
                  <c:v>0.01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</c:numCache>
            </c:numRef>
          </c:xVal>
          <c:yVal>
            <c:numRef>
              <c:f>IID!$N$50:$N$70</c:f>
              <c:numCache>
                <c:formatCode>General</c:formatCode>
                <c:ptCount val="21"/>
                <c:pt idx="0">
                  <c:v>8.2559499653727357E-29</c:v>
                </c:pt>
                <c:pt idx="1">
                  <c:v>5.8719605886991489E-23</c:v>
                </c:pt>
                <c:pt idx="2">
                  <c:v>1.3422396471723558E-17</c:v>
                </c:pt>
                <c:pt idx="3">
                  <c:v>2.2084225375637959E-13</c:v>
                </c:pt>
                <c:pt idx="4">
                  <c:v>4.0165008906487872E-10</c:v>
                </c:pt>
                <c:pt idx="5">
                  <c:v>1.8825472169567899E-7</c:v>
                </c:pt>
                <c:pt idx="6">
                  <c:v>2.0466876037924789E-5</c:v>
                </c:pt>
                <c:pt idx="7">
                  <c:v>8.405978518538765E-4</c:v>
                </c:pt>
                <c:pt idx="8">
                  <c:v>0.02</c:v>
                </c:pt>
                <c:pt idx="9">
                  <c:v>5.1999999999999998E-2</c:v>
                </c:pt>
                <c:pt idx="10">
                  <c:v>8.4195937125754447E-2</c:v>
                </c:pt>
                <c:pt idx="11">
                  <c:v>0.04</c:v>
                </c:pt>
                <c:pt idx="12">
                  <c:v>1.0705125453416491E-2</c:v>
                </c:pt>
                <c:pt idx="13">
                  <c:v>9.6905209343409106E-4</c:v>
                </c:pt>
                <c:pt idx="14">
                  <c:v>2.2164689992715118E-5</c:v>
                </c:pt>
                <c:pt idx="15">
                  <c:v>2.1236619800271205E-7</c:v>
                </c:pt>
                <c:pt idx="16">
                  <c:v>4.7418470326261226E-10</c:v>
                </c:pt>
                <c:pt idx="17">
                  <c:v>1.8049789893898929E-13</c:v>
                </c:pt>
                <c:pt idx="18">
                  <c:v>1.4251259892532313E-17</c:v>
                </c:pt>
                <c:pt idx="19">
                  <c:v>5.2456134966448792E-23</c:v>
                </c:pt>
                <c:pt idx="20">
                  <c:v>7.0516687738013021E-31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9D16-4C62-B765-B0CCB10FAA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8673288"/>
        <c:axId val="328674928"/>
      </c:scatterChart>
      <c:valAx>
        <c:axId val="328673288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Feature Representation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crossAx val="328674928"/>
        <c:crosses val="autoZero"/>
        <c:crossBetween val="midCat"/>
        <c:majorUnit val="0.1"/>
      </c:valAx>
      <c:valAx>
        <c:axId val="32867492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 of Spam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673288"/>
        <c:crosses val="autoZero"/>
        <c:crossBetween val="midCat"/>
        <c:majorUnit val="1.0000000000000002E-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New Model</c:v>
          </c:tx>
          <c:spPr>
            <a:ln w="19050" cap="rnd">
              <a:solidFill>
                <a:schemeClr val="accent6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IID!$I$50:$I$70</c:f>
              <c:numCache>
                <c:formatCode>General</c:formatCode>
                <c:ptCount val="21"/>
                <c:pt idx="0">
                  <c:v>0.01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</c:numCache>
            </c:numRef>
          </c:xVal>
          <c:yVal>
            <c:numRef>
              <c:f>IID!$N$50:$N$70</c:f>
              <c:numCache>
                <c:formatCode>General</c:formatCode>
                <c:ptCount val="21"/>
                <c:pt idx="0">
                  <c:v>8.2559499653727357E-29</c:v>
                </c:pt>
                <c:pt idx="1">
                  <c:v>5.8719605886991489E-23</c:v>
                </c:pt>
                <c:pt idx="2">
                  <c:v>1.3422396471723558E-17</c:v>
                </c:pt>
                <c:pt idx="3">
                  <c:v>2.2084225375637959E-13</c:v>
                </c:pt>
                <c:pt idx="4">
                  <c:v>4.0165008906487872E-10</c:v>
                </c:pt>
                <c:pt idx="5">
                  <c:v>1.8825472169567899E-7</c:v>
                </c:pt>
                <c:pt idx="6">
                  <c:v>2.0466876037924789E-5</c:v>
                </c:pt>
                <c:pt idx="7">
                  <c:v>8.405978518538765E-4</c:v>
                </c:pt>
                <c:pt idx="8">
                  <c:v>0.02</c:v>
                </c:pt>
                <c:pt idx="9">
                  <c:v>5.1999999999999998E-2</c:v>
                </c:pt>
                <c:pt idx="10">
                  <c:v>8.4195937125754447E-2</c:v>
                </c:pt>
                <c:pt idx="11">
                  <c:v>0.04</c:v>
                </c:pt>
                <c:pt idx="12">
                  <c:v>1.0705125453416491E-2</c:v>
                </c:pt>
                <c:pt idx="13">
                  <c:v>9.6905209343409106E-4</c:v>
                </c:pt>
                <c:pt idx="14">
                  <c:v>2.2164689992715118E-5</c:v>
                </c:pt>
                <c:pt idx="15">
                  <c:v>2.1236619800271205E-7</c:v>
                </c:pt>
                <c:pt idx="16">
                  <c:v>4.7418470326261226E-10</c:v>
                </c:pt>
                <c:pt idx="17">
                  <c:v>1.8049789893898929E-13</c:v>
                </c:pt>
                <c:pt idx="18">
                  <c:v>1.4251259892532313E-17</c:v>
                </c:pt>
                <c:pt idx="19">
                  <c:v>5.2456134966448792E-23</c:v>
                </c:pt>
                <c:pt idx="20">
                  <c:v>7.0516687738013021E-31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D62-4CFB-89AA-F51B4E2D5A39}"/>
            </c:ext>
          </c:extLst>
        </c:ser>
        <c:ser>
          <c:idx val="1"/>
          <c:order val="1"/>
          <c:tx>
            <c:v>Spam Distribution After</c:v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IID!$O$25:$O$45</c:f>
              <c:numCache>
                <c:formatCode>General</c:formatCode>
                <c:ptCount val="21"/>
                <c:pt idx="0">
                  <c:v>0.01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</c:numCache>
            </c:numRef>
          </c:xVal>
          <c:yVal>
            <c:numRef>
              <c:f>IID!$U$25:$U$45</c:f>
              <c:numCache>
                <c:formatCode>General</c:formatCode>
                <c:ptCount val="21"/>
                <c:pt idx="0">
                  <c:v>3.4504337987750011E-136</c:v>
                </c:pt>
                <c:pt idx="1">
                  <c:v>1.7604069352835332E-10</c:v>
                </c:pt>
                <c:pt idx="2">
                  <c:v>5.8520898392703055E-7</c:v>
                </c:pt>
                <c:pt idx="3">
                  <c:v>1.2382928692179738E-4</c:v>
                </c:pt>
                <c:pt idx="4">
                  <c:v>3.7878224628633281E-3</c:v>
                </c:pt>
                <c:pt idx="5">
                  <c:v>2.4779961381085094E-2</c:v>
                </c:pt>
                <c:pt idx="6">
                  <c:v>4.3391932376714036E-2</c:v>
                </c:pt>
                <c:pt idx="7">
                  <c:v>2.3389841176364889E-2</c:v>
                </c:pt>
                <c:pt idx="8">
                  <c:v>4.2450844187432351E-3</c:v>
                </c:pt>
                <c:pt idx="9">
                  <c:v>2.7436565776880502E-4</c:v>
                </c:pt>
                <c:pt idx="10">
                  <c:v>6.513113565722677E-6</c:v>
                </c:pt>
                <c:pt idx="11">
                  <c:v>2.7436565776880524E-4</c:v>
                </c:pt>
                <c:pt idx="12">
                  <c:v>4.2450844187432403E-3</c:v>
                </c:pt>
                <c:pt idx="13">
                  <c:v>2.3389841176364928E-2</c:v>
                </c:pt>
                <c:pt idx="14">
                  <c:v>4.3391932376714036E-2</c:v>
                </c:pt>
                <c:pt idx="15">
                  <c:v>2.477996138108508E-2</c:v>
                </c:pt>
                <c:pt idx="16">
                  <c:v>3.7878224628633147E-3</c:v>
                </c:pt>
                <c:pt idx="17">
                  <c:v>1.2382928692179716E-4</c:v>
                </c:pt>
                <c:pt idx="18">
                  <c:v>5.8520898392702843E-7</c:v>
                </c:pt>
                <c:pt idx="19">
                  <c:v>1.7604069352835332E-10</c:v>
                </c:pt>
                <c:pt idx="20">
                  <c:v>1.6172382548123737E-16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ED62-4CFB-89AA-F51B4E2D5A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8673288"/>
        <c:axId val="328674928"/>
      </c:scatterChart>
      <c:valAx>
        <c:axId val="328673288"/>
        <c:scaling>
          <c:orientation val="minMax"/>
          <c:max val="1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Feature Representation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crossAx val="328674928"/>
        <c:crosses val="autoZero"/>
        <c:crossBetween val="midCat"/>
        <c:majorUnit val="0.1"/>
      </c:valAx>
      <c:valAx>
        <c:axId val="32867492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 of Spam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673288"/>
        <c:crosses val="autoZero"/>
        <c:crossBetween val="midCat"/>
        <c:majorUnit val="1.0000000000000002E-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2C942-B9D1-4079-AE64-C3D91FC0A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E4F155-938C-4A23-9B78-8FF0C6C3F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35F9E-720F-4036-9324-3876A0F8C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B156-F0D4-49B7-9EE7-9D08E626B772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D9AD4-0798-4AFB-B961-23C9643C2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84CE3-7B56-4967-B028-6DF32444D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BF109-D238-4403-B006-D9D93681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3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839FC-8A72-4DEC-B151-C339B037C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013990-B45D-4634-8987-692FDE8BC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B079A-834D-442A-B184-6693DC519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B156-F0D4-49B7-9EE7-9D08E626B772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F8355-594B-4B38-A2D2-BE9FBAB5B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DEF0B-3842-4778-A8BD-547BADFEB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BF109-D238-4403-B006-D9D93681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27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6F4EEA-7AA2-4B43-863D-A036A638E0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DB2549-1568-4A12-A6A3-61424C72F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946C6-A8FD-4753-BCC8-D7BC76DAB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B156-F0D4-49B7-9EE7-9D08E626B772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2CCC3-6963-44CA-9466-DBEC5B3D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126D4-7E75-4EAF-9312-3428FF3A1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BF109-D238-4403-B006-D9D93681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1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182FE-47AA-4865-BB0D-914744FAA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A62A7-D56E-41C8-874A-5D2351C1A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2DFF0-35F1-4EC8-B745-155DD231E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B156-F0D4-49B7-9EE7-9D08E626B772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BAEE5-EAA8-44F4-8151-257E06031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1813E-1FED-4589-B30D-0A556843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BF109-D238-4403-B006-D9D93681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7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2E5CB-6596-43B1-9857-FC5B799F1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9A0E43-6D7A-49D5-823E-598D52BB7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6BBF7-0498-476F-BBDA-41716A2CF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B156-F0D4-49B7-9EE7-9D08E626B772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D909E-10F7-4433-9F14-612BFFF2C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778DD-F642-45E5-8DBD-91F5B9A13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BF109-D238-4403-B006-D9D93681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7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36796-A552-4656-9124-65D8BD157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F802D-3FDC-464F-A11E-BDD92CB6DA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266289-B060-4A24-B853-361CA4A6C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51F8C-F8CB-4040-B2B9-56B0CAA0A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B156-F0D4-49B7-9EE7-9D08E626B772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544F5-342C-4232-9434-28D5DA8A3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BCAE1-45C9-4524-862F-BAFF7970E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BF109-D238-4403-B006-D9D93681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98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FEC2C-879C-4638-9904-C2C844030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A895D-F7B2-4410-9627-494D22248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2497AD-A63F-4726-8D52-37CD6AA0E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84799-FA2A-4E4F-94EA-CFF56E5658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BBA17C-0E17-4AA9-8572-43C3D1B1CF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2211C6-6263-41DA-9C26-8219E4A24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B156-F0D4-49B7-9EE7-9D08E626B772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679539-DEAC-4CA5-9BEF-198826389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95D97A-60E0-4B1B-AC4C-042D418EA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BF109-D238-4403-B006-D9D93681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62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ACD9F-2F2B-4BCE-A002-5484472E4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7ADAC9-E71F-4B43-BBEB-8B3345541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B156-F0D4-49B7-9EE7-9D08E626B772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BCE989-7BE0-4F37-B4BD-A71E7AA6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F4944-F5E6-4A2D-8A8F-2BB5D1038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BF109-D238-4403-B006-D9D93681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5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692A8A-40A7-441A-A334-5B7AA6EA0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B156-F0D4-49B7-9EE7-9D08E626B772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23A682-FD7C-4547-B647-F8BC9B15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6CA79-7157-41AF-A75B-CA7E822DA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BF109-D238-4403-B006-D9D93681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8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A4EA2-6293-43AC-B116-34F7A2462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156E3-772A-43E2-A12A-883EF561A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661C4-35D6-44B0-9664-10363F8CE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21FE1-F5B1-42E5-AAAD-7D7A33B8D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B156-F0D4-49B7-9EE7-9D08E626B772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66AD6-8DBC-499C-A41B-E29615D96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F2BEE-1578-4472-ABAB-60FE2621D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BF109-D238-4403-B006-D9D93681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4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A01B5-0266-4CA8-9BB3-9BBF8C41A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326206-24AA-4FFE-B861-53887B71A9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EDAED-ECD3-4A9E-B4BB-9342D7898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0EB7EA-946B-44D7-AA33-3AE206156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B156-F0D4-49B7-9EE7-9D08E626B772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A3076-1BDD-4D6F-AC15-3F5B0E7F3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7973A-D8CD-4170-A0A7-8430F13E8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BF109-D238-4403-B006-D9D93681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4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E37FC9-37A2-4075-89A0-59EF129B2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6C697-69B9-4E39-9055-83D51141B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0F23-2B96-4150-9E50-6E05B0EFC2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5B156-F0D4-49B7-9EE7-9D08E626B772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C4A05-A654-4912-93E9-7B5B540B1C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16754-0506-4F43-AB26-E29EBEA54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BF109-D238-4403-B006-D9D93681A5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49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F2AEC-9355-4D49-9A12-9862EFC32C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ML Design Pattern:</a:t>
            </a:r>
            <a:br>
              <a:rPr lang="en-US" dirty="0"/>
            </a:br>
            <a:r>
              <a:rPr lang="en-US" dirty="0"/>
              <a:t>Adversarial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1D9AF4-80C7-4E17-BD4E-F34EE472D9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Internet Abuse &amp; Spam</a:t>
            </a:r>
          </a:p>
        </p:txBody>
      </p:sp>
    </p:spTree>
    <p:extLst>
      <p:ext uri="{BB962C8B-B14F-4D97-AF65-F5344CB8AC3E}">
        <p14:creationId xmlns:p14="http://schemas.microsoft.com/office/powerpoint/2010/main" val="359663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325ED-B175-4906-B077-E6CC57333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is the role of machine learning?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450F4-766C-4FEF-ACBD-8D791EAC0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Content Filtering</a:t>
            </a:r>
          </a:p>
          <a:p>
            <a:pPr lvl="1"/>
            <a:r>
              <a:rPr lang="en-US" dirty="0"/>
              <a:t>First obvious place to put machine learning</a:t>
            </a:r>
          </a:p>
          <a:p>
            <a:pPr lvl="1"/>
            <a:r>
              <a:rPr lang="en-US" dirty="0"/>
              <a:t>Targets things that spammers can easily change</a:t>
            </a:r>
          </a:p>
          <a:p>
            <a:pPr lvl="1"/>
            <a:r>
              <a:rPr lang="en-US" dirty="0"/>
              <a:t>Puts machine learning in a weak position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Reputation</a:t>
            </a:r>
          </a:p>
          <a:p>
            <a:pPr lvl="1"/>
            <a:r>
              <a:rPr lang="en-US" dirty="0"/>
              <a:t>Target the IPs spammers use to send mail</a:t>
            </a:r>
          </a:p>
          <a:p>
            <a:pPr lvl="1"/>
            <a:r>
              <a:rPr lang="en-US" dirty="0"/>
              <a:t>Target the webhosts spammers collect conversions</a:t>
            </a:r>
          </a:p>
          <a:p>
            <a:pPr lvl="1"/>
            <a:r>
              <a:rPr lang="en-US" dirty="0"/>
              <a:t>Target the things that cost spammers money</a:t>
            </a:r>
          </a:p>
        </p:txBody>
      </p:sp>
    </p:spTree>
    <p:extLst>
      <p:ext uri="{BB962C8B-B14F-4D97-AF65-F5344CB8AC3E}">
        <p14:creationId xmlns:p14="http://schemas.microsoft.com/office/powerpoint/2010/main" val="136540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19421-DD96-462D-8449-A7AD82836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577"/>
            <a:ext cx="10515600" cy="749572"/>
          </a:xfrm>
        </p:spPr>
        <p:txBody>
          <a:bodyPr/>
          <a:lstStyle/>
          <a:p>
            <a:r>
              <a:rPr lang="en-US" dirty="0"/>
              <a:t>Closed Loop for Reputation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EB1B62-5E4B-4D94-9DD9-310A879838C3}"/>
              </a:ext>
            </a:extLst>
          </p:cNvPr>
          <p:cNvSpPr/>
          <p:nvPr/>
        </p:nvSpPr>
        <p:spPr>
          <a:xfrm>
            <a:off x="4295920" y="1520224"/>
            <a:ext cx="2194560" cy="223810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3395C4BC-B4F5-4EDC-AA74-CD496C53F0F7}"/>
              </a:ext>
            </a:extLst>
          </p:cNvPr>
          <p:cNvSpPr/>
          <p:nvPr/>
        </p:nvSpPr>
        <p:spPr>
          <a:xfrm>
            <a:off x="8447315" y="1419079"/>
            <a:ext cx="3082834" cy="2116183"/>
          </a:xfrm>
          <a:prstGeom prst="cloud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3D7403-0A91-4159-A0C4-2FE27513DB4D}"/>
              </a:ext>
            </a:extLst>
          </p:cNvPr>
          <p:cNvSpPr txBox="1"/>
          <p:nvPr/>
        </p:nvSpPr>
        <p:spPr>
          <a:xfrm>
            <a:off x="9240353" y="3505787"/>
            <a:ext cx="1496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Email Senders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5170AC-FFE9-4220-B94E-FCB4A0D83D35}"/>
              </a:ext>
            </a:extLst>
          </p:cNvPr>
          <p:cNvSpPr txBox="1"/>
          <p:nvPr/>
        </p:nvSpPr>
        <p:spPr>
          <a:xfrm>
            <a:off x="4691140" y="3747422"/>
            <a:ext cx="1424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Email Service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B575D9-5DDE-4FB4-8703-453E358924C7}"/>
              </a:ext>
            </a:extLst>
          </p:cNvPr>
          <p:cNvSpPr txBox="1"/>
          <p:nvPr/>
        </p:nvSpPr>
        <p:spPr>
          <a:xfrm>
            <a:off x="4747301" y="5845095"/>
            <a:ext cx="1276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Content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Training Set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C729BE-BFA5-4AAC-AC29-D43B8CE449E0}"/>
              </a:ext>
            </a:extLst>
          </p:cNvPr>
          <p:cNvSpPr txBox="1"/>
          <p:nvPr/>
        </p:nvSpPr>
        <p:spPr>
          <a:xfrm>
            <a:off x="1035140" y="3756287"/>
            <a:ext cx="1507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 Interface</a:t>
            </a:r>
          </a:p>
        </p:txBody>
      </p:sp>
      <p:sp>
        <p:nvSpPr>
          <p:cNvPr id="14" name="Flowchart: Magnetic Disk 13">
            <a:extLst>
              <a:ext uri="{FF2B5EF4-FFF2-40B4-BE49-F238E27FC236}">
                <a16:creationId xmlns:a16="http://schemas.microsoft.com/office/drawing/2014/main" id="{DD340059-78BA-4F9C-9396-E4885AF7A3C8}"/>
              </a:ext>
            </a:extLst>
          </p:cNvPr>
          <p:cNvSpPr/>
          <p:nvPr/>
        </p:nvSpPr>
        <p:spPr>
          <a:xfrm>
            <a:off x="5037402" y="4993598"/>
            <a:ext cx="696686" cy="879565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881C67D-E5E1-4C84-B5E6-E23ADADE6D61}"/>
              </a:ext>
            </a:extLst>
          </p:cNvPr>
          <p:cNvCxnSpPr>
            <a:cxnSpLocks/>
          </p:cNvCxnSpPr>
          <p:nvPr/>
        </p:nvCxnSpPr>
        <p:spPr>
          <a:xfrm flipH="1">
            <a:off x="6615287" y="2389034"/>
            <a:ext cx="1711644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3CC96BB-94AF-43FF-B5E2-15B546CE9CA1}"/>
              </a:ext>
            </a:extLst>
          </p:cNvPr>
          <p:cNvSpPr txBox="1"/>
          <p:nvPr/>
        </p:nvSpPr>
        <p:spPr>
          <a:xfrm>
            <a:off x="6780317" y="2101496"/>
            <a:ext cx="1725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New Email Campaign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CD278E5-A02D-42F4-8EB9-1054807FED40}"/>
              </a:ext>
            </a:extLst>
          </p:cNvPr>
          <p:cNvCxnSpPr>
            <a:cxnSpLocks/>
            <a:stCxn id="40" idx="2"/>
          </p:cNvCxnSpPr>
          <p:nvPr/>
        </p:nvCxnSpPr>
        <p:spPr>
          <a:xfrm flipH="1">
            <a:off x="5149786" y="2883251"/>
            <a:ext cx="415832" cy="17044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C6A50EF-A77F-44FE-8CFF-B6E04B512301}"/>
              </a:ext>
            </a:extLst>
          </p:cNvPr>
          <p:cNvCxnSpPr>
            <a:cxnSpLocks/>
          </p:cNvCxnSpPr>
          <p:nvPr/>
        </p:nvCxnSpPr>
        <p:spPr>
          <a:xfrm flipH="1" flipV="1">
            <a:off x="2687490" y="3114306"/>
            <a:ext cx="2025616" cy="410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3876E65-B306-4160-A385-C2DE093390DC}"/>
              </a:ext>
            </a:extLst>
          </p:cNvPr>
          <p:cNvSpPr txBox="1"/>
          <p:nvPr/>
        </p:nvSpPr>
        <p:spPr>
          <a:xfrm>
            <a:off x="2670865" y="2883473"/>
            <a:ext cx="14475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Users Encounter</a:t>
            </a:r>
          </a:p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Over Time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C2ED7B9-FC9D-4478-8851-CB39889A7586}"/>
              </a:ext>
            </a:extLst>
          </p:cNvPr>
          <p:cNvCxnSpPr>
            <a:cxnSpLocks/>
          </p:cNvCxnSpPr>
          <p:nvPr/>
        </p:nvCxnSpPr>
        <p:spPr>
          <a:xfrm>
            <a:off x="2814506" y="3922958"/>
            <a:ext cx="1789923" cy="110440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EEB7914-B77C-4693-8D26-28EC17884E17}"/>
              </a:ext>
            </a:extLst>
          </p:cNvPr>
          <p:cNvSpPr txBox="1"/>
          <p:nvPr/>
        </p:nvSpPr>
        <p:spPr>
          <a:xfrm>
            <a:off x="3441377" y="4219993"/>
            <a:ext cx="114967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Labels trickle in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E8A7FCA-AA91-4FA5-A4F4-3CB3B2268B3E}"/>
              </a:ext>
            </a:extLst>
          </p:cNvPr>
          <p:cNvCxnSpPr>
            <a:cxnSpLocks/>
            <a:stCxn id="14" idx="1"/>
          </p:cNvCxnSpPr>
          <p:nvPr/>
        </p:nvCxnSpPr>
        <p:spPr>
          <a:xfrm flipV="1">
            <a:off x="5385745" y="3030320"/>
            <a:ext cx="136982" cy="1963278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7BE7753-5BB4-4FAF-8A00-76DD3CF6BA12}"/>
              </a:ext>
            </a:extLst>
          </p:cNvPr>
          <p:cNvSpPr txBox="1"/>
          <p:nvPr/>
        </p:nvSpPr>
        <p:spPr>
          <a:xfrm>
            <a:off x="5526399" y="4114394"/>
            <a:ext cx="94288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Deploy New</a:t>
            </a:r>
          </a:p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Models</a:t>
            </a:r>
          </a:p>
        </p:txBody>
      </p:sp>
      <p:sp>
        <p:nvSpPr>
          <p:cNvPr id="31" name="Flowchart: Magnetic Disk 30">
            <a:extLst>
              <a:ext uri="{FF2B5EF4-FFF2-40B4-BE49-F238E27FC236}">
                <a16:creationId xmlns:a16="http://schemas.microsoft.com/office/drawing/2014/main" id="{C3D489E5-E8AB-4FE8-BF69-20ADA4DA9ABC}"/>
              </a:ext>
            </a:extLst>
          </p:cNvPr>
          <p:cNvSpPr/>
          <p:nvPr/>
        </p:nvSpPr>
        <p:spPr>
          <a:xfrm>
            <a:off x="4784672" y="3077811"/>
            <a:ext cx="249416" cy="32834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640FB1-F08D-40FC-A270-286D5D09A4E2}"/>
              </a:ext>
            </a:extLst>
          </p:cNvPr>
          <p:cNvSpPr txBox="1"/>
          <p:nvPr/>
        </p:nvSpPr>
        <p:spPr>
          <a:xfrm>
            <a:off x="4498160" y="3395651"/>
            <a:ext cx="8338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Email Store</a:t>
            </a:r>
          </a:p>
        </p:txBody>
      </p:sp>
      <p:pic>
        <p:nvPicPr>
          <p:cNvPr id="35" name="Graphic 34" descr="Garbage">
            <a:extLst>
              <a:ext uri="{FF2B5EF4-FFF2-40B4-BE49-F238E27FC236}">
                <a16:creationId xmlns:a16="http://schemas.microsoft.com/office/drawing/2014/main" id="{0C2D72AB-BDBA-4135-A74F-BE6D4434B3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2931" y="3035742"/>
            <a:ext cx="357036" cy="357036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46BDAE06-8495-46F2-9D81-9825AE299029}"/>
              </a:ext>
            </a:extLst>
          </p:cNvPr>
          <p:cNvSpPr txBox="1"/>
          <p:nvPr/>
        </p:nvSpPr>
        <p:spPr>
          <a:xfrm>
            <a:off x="5588391" y="3387196"/>
            <a:ext cx="7777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Junk Store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1A97A06-8B7A-4E4E-9E23-49A3FD8BE192}"/>
              </a:ext>
            </a:extLst>
          </p:cNvPr>
          <p:cNvSpPr/>
          <p:nvPr/>
        </p:nvSpPr>
        <p:spPr>
          <a:xfrm>
            <a:off x="5406129" y="2635838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455DC13-C300-4B22-A990-47C8C06BCC23}"/>
              </a:ext>
            </a:extLst>
          </p:cNvPr>
          <p:cNvSpPr txBox="1"/>
          <p:nvPr/>
        </p:nvSpPr>
        <p:spPr>
          <a:xfrm>
            <a:off x="5246481" y="2425684"/>
            <a:ext cx="6562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Content</a:t>
            </a:r>
          </a:p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BFF176C-9FC2-4009-8799-2C93529F21C1}"/>
              </a:ext>
            </a:extLst>
          </p:cNvPr>
          <p:cNvCxnSpPr>
            <a:cxnSpLocks/>
          </p:cNvCxnSpPr>
          <p:nvPr/>
        </p:nvCxnSpPr>
        <p:spPr>
          <a:xfrm flipH="1" flipV="1">
            <a:off x="5565617" y="1987632"/>
            <a:ext cx="800551" cy="23962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>
            <a:extLst>
              <a:ext uri="{FF2B5EF4-FFF2-40B4-BE49-F238E27FC236}">
                <a16:creationId xmlns:a16="http://schemas.microsoft.com/office/drawing/2014/main" id="{F4D39A11-3CA4-4056-8C3F-729EAED7BA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895" y="1439288"/>
            <a:ext cx="1700399" cy="223810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207AFC78-D14E-4EC5-A12E-A0EC5CD4FB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895" y="1439288"/>
            <a:ext cx="1700399" cy="2238103"/>
          </a:xfrm>
          <a:prstGeom prst="rect">
            <a:avLst/>
          </a:prstGeom>
        </p:spPr>
      </p:pic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491878F2-7A21-4C58-B998-5CF7256D7FBC}"/>
              </a:ext>
            </a:extLst>
          </p:cNvPr>
          <p:cNvCxnSpPr>
            <a:cxnSpLocks/>
            <a:stCxn id="40" idx="2"/>
            <a:endCxn id="35" idx="0"/>
          </p:cNvCxnSpPr>
          <p:nvPr/>
        </p:nvCxnSpPr>
        <p:spPr>
          <a:xfrm>
            <a:off x="5565618" y="2883251"/>
            <a:ext cx="415831" cy="15249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3B5171CB-D9CE-4E04-A767-6F5A0524130E}"/>
              </a:ext>
            </a:extLst>
          </p:cNvPr>
          <p:cNvSpPr/>
          <p:nvPr/>
        </p:nvSpPr>
        <p:spPr>
          <a:xfrm>
            <a:off x="5069028" y="1832671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3DF45DB-6947-4F6F-A681-1B6732C62797}"/>
              </a:ext>
            </a:extLst>
          </p:cNvPr>
          <p:cNvSpPr txBox="1"/>
          <p:nvPr/>
        </p:nvSpPr>
        <p:spPr>
          <a:xfrm>
            <a:off x="4838043" y="1632616"/>
            <a:ext cx="780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Reputation</a:t>
            </a:r>
            <a:br>
              <a:rPr lang="en-US" sz="1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F2917F1-10F9-4BB6-B341-16B257869E52}"/>
              </a:ext>
            </a:extLst>
          </p:cNvPr>
          <p:cNvCxnSpPr>
            <a:cxnSpLocks/>
            <a:stCxn id="37" idx="2"/>
          </p:cNvCxnSpPr>
          <p:nvPr/>
        </p:nvCxnSpPr>
        <p:spPr>
          <a:xfrm flipH="1">
            <a:off x="4924540" y="2080084"/>
            <a:ext cx="303977" cy="88345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C6D8117-02C4-45D6-AF0E-36DAFC8DA755}"/>
              </a:ext>
            </a:extLst>
          </p:cNvPr>
          <p:cNvCxnSpPr>
            <a:cxnSpLocks/>
            <a:stCxn id="37" idx="2"/>
          </p:cNvCxnSpPr>
          <p:nvPr/>
        </p:nvCxnSpPr>
        <p:spPr>
          <a:xfrm>
            <a:off x="5228517" y="2080084"/>
            <a:ext cx="1051834" cy="31784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BDBFED42-5738-446D-A687-973838A0892E}"/>
              </a:ext>
            </a:extLst>
          </p:cNvPr>
          <p:cNvSpPr txBox="1"/>
          <p:nvPr/>
        </p:nvSpPr>
        <p:spPr>
          <a:xfrm>
            <a:off x="5430940" y="2137957"/>
            <a:ext cx="6562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Throttle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D595A16-8717-4D07-A31E-D048838BBC27}"/>
              </a:ext>
            </a:extLst>
          </p:cNvPr>
          <p:cNvCxnSpPr>
            <a:cxnSpLocks/>
          </p:cNvCxnSpPr>
          <p:nvPr/>
        </p:nvCxnSpPr>
        <p:spPr>
          <a:xfrm flipH="1">
            <a:off x="5844632" y="2521810"/>
            <a:ext cx="739696" cy="23773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956ADFB0-C070-49BD-ACA1-737E4FFB3979}"/>
              </a:ext>
            </a:extLst>
          </p:cNvPr>
          <p:cNvSpPr txBox="1"/>
          <p:nvPr/>
        </p:nvSpPr>
        <p:spPr>
          <a:xfrm>
            <a:off x="5797709" y="2547062"/>
            <a:ext cx="7396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Aggressive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1FDC28C-11D7-4ED3-9A80-91491DEF3958}"/>
              </a:ext>
            </a:extLst>
          </p:cNvPr>
          <p:cNvSpPr txBox="1"/>
          <p:nvPr/>
        </p:nvSpPr>
        <p:spPr>
          <a:xfrm>
            <a:off x="6314290" y="5845095"/>
            <a:ext cx="1276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Reputation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Training Set</a:t>
            </a:r>
          </a:p>
        </p:txBody>
      </p:sp>
      <p:sp>
        <p:nvSpPr>
          <p:cNvPr id="58" name="Flowchart: Magnetic Disk 57">
            <a:extLst>
              <a:ext uri="{FF2B5EF4-FFF2-40B4-BE49-F238E27FC236}">
                <a16:creationId xmlns:a16="http://schemas.microsoft.com/office/drawing/2014/main" id="{142C46E0-A8FE-4814-BE1A-18769175241A}"/>
              </a:ext>
            </a:extLst>
          </p:cNvPr>
          <p:cNvSpPr/>
          <p:nvPr/>
        </p:nvSpPr>
        <p:spPr>
          <a:xfrm>
            <a:off x="6604391" y="4993598"/>
            <a:ext cx="696686" cy="879565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E913C4E-61DD-4F7C-89BB-E784B5E7EE79}"/>
              </a:ext>
            </a:extLst>
          </p:cNvPr>
          <p:cNvSpPr txBox="1"/>
          <p:nvPr/>
        </p:nvSpPr>
        <p:spPr>
          <a:xfrm>
            <a:off x="4591052" y="2191121"/>
            <a:ext cx="656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Known Good?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7531D3FF-9E92-4411-8E5F-379EF2680704}"/>
              </a:ext>
            </a:extLst>
          </p:cNvPr>
          <p:cNvCxnSpPr>
            <a:cxnSpLocks/>
          </p:cNvCxnSpPr>
          <p:nvPr/>
        </p:nvCxnSpPr>
        <p:spPr>
          <a:xfrm>
            <a:off x="2845779" y="3668138"/>
            <a:ext cx="3664882" cy="135922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F51BE7B-7F39-4FAC-878A-BA7B90AAA483}"/>
              </a:ext>
            </a:extLst>
          </p:cNvPr>
          <p:cNvCxnSpPr>
            <a:cxnSpLocks/>
          </p:cNvCxnSpPr>
          <p:nvPr/>
        </p:nvCxnSpPr>
        <p:spPr>
          <a:xfrm flipH="1" flipV="1">
            <a:off x="5267167" y="2227254"/>
            <a:ext cx="1706368" cy="2631185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662E354B-730D-4808-90D3-8AFF8B5DE86D}"/>
              </a:ext>
            </a:extLst>
          </p:cNvPr>
          <p:cNvSpPr txBox="1"/>
          <p:nvPr/>
        </p:nvSpPr>
        <p:spPr>
          <a:xfrm>
            <a:off x="8215812" y="5497059"/>
            <a:ext cx="368716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P(will have lots of complaints by tomorrow |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      history of sender behavior, user feedback)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4879DED-FC2D-4B7E-B53A-82DFC990610B}"/>
              </a:ext>
            </a:extLst>
          </p:cNvPr>
          <p:cNvCxnSpPr>
            <a:cxnSpLocks/>
          </p:cNvCxnSpPr>
          <p:nvPr/>
        </p:nvCxnSpPr>
        <p:spPr>
          <a:xfrm flipH="1" flipV="1">
            <a:off x="7471110" y="5541485"/>
            <a:ext cx="615271" cy="12118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D0B43355-8942-4AD9-8216-BF922127F541}"/>
              </a:ext>
            </a:extLst>
          </p:cNvPr>
          <p:cNvSpPr txBox="1"/>
          <p:nvPr/>
        </p:nvSpPr>
        <p:spPr>
          <a:xfrm>
            <a:off x="289025" y="4697242"/>
            <a:ext cx="3533981" cy="181588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Attack things that cost abusers money</a:t>
            </a:r>
          </a:p>
          <a:p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- Block bad, throttle unknown</a:t>
            </a:r>
            <a:b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Free known good senders from potential FPs</a:t>
            </a:r>
          </a:p>
          <a:p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- Known good bypass filtering</a:t>
            </a:r>
          </a:p>
          <a:p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- More aggressive filtering for unknown</a:t>
            </a:r>
          </a:p>
          <a:p>
            <a:b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Goal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Identify good senders as fast as possible</a:t>
            </a:r>
          </a:p>
        </p:txBody>
      </p:sp>
    </p:spTree>
    <p:extLst>
      <p:ext uri="{BB962C8B-B14F-4D97-AF65-F5344CB8AC3E}">
        <p14:creationId xmlns:p14="http://schemas.microsoft.com/office/powerpoint/2010/main" val="56630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5" grpId="0"/>
      <p:bldP spid="29" grpId="0"/>
      <p:bldP spid="36" grpId="0"/>
      <p:bldP spid="37" grpId="0" animBg="1"/>
      <p:bldP spid="38" grpId="0"/>
      <p:bldP spid="48" grpId="0"/>
      <p:bldP spid="51" grpId="0"/>
      <p:bldP spid="57" grpId="0"/>
      <p:bldP spid="58" grpId="0" animBg="1"/>
      <p:bldP spid="59" grpId="0"/>
      <p:bldP spid="65" grpId="0" animBg="1"/>
      <p:bldP spid="7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505C3-9D5D-489D-B49D-48492A9E2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4955"/>
            <a:ext cx="10515600" cy="879781"/>
          </a:xfrm>
        </p:spPr>
        <p:txBody>
          <a:bodyPr/>
          <a:lstStyle/>
          <a:p>
            <a:r>
              <a:rPr lang="en-US" dirty="0"/>
              <a:t>Quick Preview of Intelligence Architectures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346B54E-4BA7-44C9-86AF-EE1B7CBB4587}"/>
              </a:ext>
            </a:extLst>
          </p:cNvPr>
          <p:cNvCxnSpPr>
            <a:cxnSpLocks/>
            <a:stCxn id="11" idx="2"/>
            <a:endCxn id="8" idx="1"/>
          </p:cNvCxnSpPr>
          <p:nvPr/>
        </p:nvCxnSpPr>
        <p:spPr>
          <a:xfrm flipH="1">
            <a:off x="1757815" y="2012247"/>
            <a:ext cx="428552" cy="56461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Magnetic Disk 7">
            <a:extLst>
              <a:ext uri="{FF2B5EF4-FFF2-40B4-BE49-F238E27FC236}">
                <a16:creationId xmlns:a16="http://schemas.microsoft.com/office/drawing/2014/main" id="{A203492A-9265-4A79-9D6D-02FA53A232A9}"/>
              </a:ext>
            </a:extLst>
          </p:cNvPr>
          <p:cNvSpPr/>
          <p:nvPr/>
        </p:nvSpPr>
        <p:spPr>
          <a:xfrm>
            <a:off x="1575338" y="2576862"/>
            <a:ext cx="364953" cy="418856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 descr="Garbage">
            <a:extLst>
              <a:ext uri="{FF2B5EF4-FFF2-40B4-BE49-F238E27FC236}">
                <a16:creationId xmlns:a16="http://schemas.microsoft.com/office/drawing/2014/main" id="{2D818158-8F0F-4CE7-A329-B609A4C879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37649" y="2512811"/>
            <a:ext cx="505393" cy="50539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097D0AA-162A-4F1E-96B8-62CD1EB30566}"/>
              </a:ext>
            </a:extLst>
          </p:cNvPr>
          <p:cNvSpPr txBox="1"/>
          <p:nvPr/>
        </p:nvSpPr>
        <p:spPr>
          <a:xfrm>
            <a:off x="2294348" y="2957539"/>
            <a:ext cx="83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Junk Store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0BAA8D-69F6-4DF1-BA78-C44DA05127CD}"/>
              </a:ext>
            </a:extLst>
          </p:cNvPr>
          <p:cNvSpPr/>
          <p:nvPr/>
        </p:nvSpPr>
        <p:spPr>
          <a:xfrm>
            <a:off x="2026878" y="1764834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A4E7A58-3FF0-4E81-A244-D7A80702DC0E}"/>
              </a:ext>
            </a:extLst>
          </p:cNvPr>
          <p:cNvCxnSpPr>
            <a:cxnSpLocks/>
            <a:stCxn id="11" idx="2"/>
            <a:endCxn id="9" idx="0"/>
          </p:cNvCxnSpPr>
          <p:nvPr/>
        </p:nvCxnSpPr>
        <p:spPr>
          <a:xfrm>
            <a:off x="2186367" y="2012247"/>
            <a:ext cx="503979" cy="50056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1B0DE71-029F-4284-B33B-BA5FDB0AE072}"/>
              </a:ext>
            </a:extLst>
          </p:cNvPr>
          <p:cNvSpPr txBox="1"/>
          <p:nvPr/>
        </p:nvSpPr>
        <p:spPr>
          <a:xfrm>
            <a:off x="1296097" y="2984591"/>
            <a:ext cx="892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Email Store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3165DB-ED3D-4022-8FC8-C295F828A1A0}"/>
              </a:ext>
            </a:extLst>
          </p:cNvPr>
          <p:cNvSpPr txBox="1"/>
          <p:nvPr/>
        </p:nvSpPr>
        <p:spPr>
          <a:xfrm>
            <a:off x="1894679" y="1498962"/>
            <a:ext cx="5833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6B2F5BC-708E-4B99-8BBF-FA522A4C324B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9400280" y="2615578"/>
            <a:ext cx="415832" cy="17044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Magnetic Disk 16">
            <a:extLst>
              <a:ext uri="{FF2B5EF4-FFF2-40B4-BE49-F238E27FC236}">
                <a16:creationId xmlns:a16="http://schemas.microsoft.com/office/drawing/2014/main" id="{52BC2222-013A-44F0-904B-830529A3E10D}"/>
              </a:ext>
            </a:extLst>
          </p:cNvPr>
          <p:cNvSpPr/>
          <p:nvPr/>
        </p:nvSpPr>
        <p:spPr>
          <a:xfrm>
            <a:off x="9035166" y="2810138"/>
            <a:ext cx="249416" cy="32834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C74A6AA-D821-4D83-BCAA-13DE8866EA16}"/>
              </a:ext>
            </a:extLst>
          </p:cNvPr>
          <p:cNvSpPr txBox="1"/>
          <p:nvPr/>
        </p:nvSpPr>
        <p:spPr>
          <a:xfrm>
            <a:off x="8748654" y="3127978"/>
            <a:ext cx="8338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Email Store</a:t>
            </a:r>
          </a:p>
        </p:txBody>
      </p:sp>
      <p:pic>
        <p:nvPicPr>
          <p:cNvPr id="19" name="Graphic 18" descr="Garbage">
            <a:extLst>
              <a:ext uri="{FF2B5EF4-FFF2-40B4-BE49-F238E27FC236}">
                <a16:creationId xmlns:a16="http://schemas.microsoft.com/office/drawing/2014/main" id="{BCF4A377-06C0-4173-8F50-3348B8C8FB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53425" y="2768069"/>
            <a:ext cx="357036" cy="35703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3C20341-DF7C-4520-84F5-D4F671B89517}"/>
              </a:ext>
            </a:extLst>
          </p:cNvPr>
          <p:cNvSpPr txBox="1"/>
          <p:nvPr/>
        </p:nvSpPr>
        <p:spPr>
          <a:xfrm>
            <a:off x="9838885" y="3119523"/>
            <a:ext cx="7777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Junk Store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F5187B2-CF9A-4A1C-980A-2595BDD0E295}"/>
              </a:ext>
            </a:extLst>
          </p:cNvPr>
          <p:cNvSpPr/>
          <p:nvPr/>
        </p:nvSpPr>
        <p:spPr>
          <a:xfrm>
            <a:off x="9656623" y="2368165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06B3EF-3064-48C6-81CA-FFDEF05C3D9E}"/>
              </a:ext>
            </a:extLst>
          </p:cNvPr>
          <p:cNvSpPr txBox="1"/>
          <p:nvPr/>
        </p:nvSpPr>
        <p:spPr>
          <a:xfrm>
            <a:off x="9496975" y="2158011"/>
            <a:ext cx="6562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Content</a:t>
            </a:r>
          </a:p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E0082F7-649E-43BE-AD4F-F43E76FDD8E1}"/>
              </a:ext>
            </a:extLst>
          </p:cNvPr>
          <p:cNvCxnSpPr>
            <a:cxnSpLocks/>
            <a:stCxn id="21" idx="2"/>
            <a:endCxn id="19" idx="0"/>
          </p:cNvCxnSpPr>
          <p:nvPr/>
        </p:nvCxnSpPr>
        <p:spPr>
          <a:xfrm>
            <a:off x="9816112" y="2615578"/>
            <a:ext cx="415831" cy="15249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DAD40489-E7AC-4FDC-9B0D-CCEAD925A654}"/>
              </a:ext>
            </a:extLst>
          </p:cNvPr>
          <p:cNvSpPr/>
          <p:nvPr/>
        </p:nvSpPr>
        <p:spPr>
          <a:xfrm>
            <a:off x="9319522" y="1564998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A8BA239-6D27-4317-81D5-5B6B91BF8F63}"/>
              </a:ext>
            </a:extLst>
          </p:cNvPr>
          <p:cNvSpPr txBox="1"/>
          <p:nvPr/>
        </p:nvSpPr>
        <p:spPr>
          <a:xfrm>
            <a:off x="9088537" y="1364943"/>
            <a:ext cx="780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Reputation</a:t>
            </a:r>
            <a:br>
              <a:rPr lang="en-US" sz="1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EDC2348-491D-4E8E-B3B5-080928D327AB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9175034" y="1812411"/>
            <a:ext cx="303977" cy="88345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B50A20C-CD8B-4526-BA71-7D168A23847F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9675396" y="1874426"/>
            <a:ext cx="149698" cy="28358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A6352EE-EBAE-4E4E-A4A9-A3EFF433A770}"/>
              </a:ext>
            </a:extLst>
          </p:cNvPr>
          <p:cNvSpPr txBox="1"/>
          <p:nvPr/>
        </p:nvSpPr>
        <p:spPr>
          <a:xfrm>
            <a:off x="8841546" y="1923448"/>
            <a:ext cx="656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Known Good?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9C18FA7-D354-420E-82ED-AB872BA9EB76}"/>
              </a:ext>
            </a:extLst>
          </p:cNvPr>
          <p:cNvSpPr txBox="1"/>
          <p:nvPr/>
        </p:nvSpPr>
        <p:spPr>
          <a:xfrm>
            <a:off x="1296097" y="3451862"/>
            <a:ext cx="1930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Content)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AB552EB-B2EF-439A-B698-21410828FEFF}"/>
              </a:ext>
            </a:extLst>
          </p:cNvPr>
          <p:cNvSpPr txBox="1"/>
          <p:nvPr/>
        </p:nvSpPr>
        <p:spPr>
          <a:xfrm>
            <a:off x="4461275" y="3451862"/>
            <a:ext cx="3076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Content, Reputation)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3764998-536F-404D-AA79-C8A5A324198E}"/>
              </a:ext>
            </a:extLst>
          </p:cNvPr>
          <p:cNvCxnSpPr>
            <a:cxnSpLocks/>
            <a:stCxn id="41" idx="2"/>
            <a:endCxn id="38" idx="1"/>
          </p:cNvCxnSpPr>
          <p:nvPr/>
        </p:nvCxnSpPr>
        <p:spPr>
          <a:xfrm flipH="1">
            <a:off x="5451276" y="2007502"/>
            <a:ext cx="428552" cy="56461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Magnetic Disk 37">
            <a:extLst>
              <a:ext uri="{FF2B5EF4-FFF2-40B4-BE49-F238E27FC236}">
                <a16:creationId xmlns:a16="http://schemas.microsoft.com/office/drawing/2014/main" id="{F3579567-162A-49A4-A28C-0D2C6A79CB3D}"/>
              </a:ext>
            </a:extLst>
          </p:cNvPr>
          <p:cNvSpPr/>
          <p:nvPr/>
        </p:nvSpPr>
        <p:spPr>
          <a:xfrm>
            <a:off x="5268799" y="2572117"/>
            <a:ext cx="364953" cy="418856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Graphic 38" descr="Garbage">
            <a:extLst>
              <a:ext uri="{FF2B5EF4-FFF2-40B4-BE49-F238E27FC236}">
                <a16:creationId xmlns:a16="http://schemas.microsoft.com/office/drawing/2014/main" id="{8DE24DAC-F0FC-45EE-A985-C3FA15347F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31110" y="2508066"/>
            <a:ext cx="505393" cy="505393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6884B341-21B0-4ED0-B341-1F45BCE8E9EC}"/>
              </a:ext>
            </a:extLst>
          </p:cNvPr>
          <p:cNvSpPr txBox="1"/>
          <p:nvPr/>
        </p:nvSpPr>
        <p:spPr>
          <a:xfrm>
            <a:off x="5987809" y="2952794"/>
            <a:ext cx="83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Junk Store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9863773-E471-4719-A31C-41C3729FA0F9}"/>
              </a:ext>
            </a:extLst>
          </p:cNvPr>
          <p:cNvSpPr/>
          <p:nvPr/>
        </p:nvSpPr>
        <p:spPr>
          <a:xfrm>
            <a:off x="5720339" y="1760089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9D89348-7EAA-4792-9F30-E1865B188A3C}"/>
              </a:ext>
            </a:extLst>
          </p:cNvPr>
          <p:cNvCxnSpPr>
            <a:cxnSpLocks/>
            <a:stCxn id="41" idx="2"/>
            <a:endCxn id="39" idx="0"/>
          </p:cNvCxnSpPr>
          <p:nvPr/>
        </p:nvCxnSpPr>
        <p:spPr>
          <a:xfrm>
            <a:off x="5879828" y="2007502"/>
            <a:ext cx="503979" cy="50056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6F6E8AAD-FDEF-42A5-9615-9A1365F42BDB}"/>
              </a:ext>
            </a:extLst>
          </p:cNvPr>
          <p:cNvSpPr txBox="1"/>
          <p:nvPr/>
        </p:nvSpPr>
        <p:spPr>
          <a:xfrm>
            <a:off x="4989558" y="2979846"/>
            <a:ext cx="892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Email Store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6EED106-4314-4EE4-A96A-D3E45C663330}"/>
              </a:ext>
            </a:extLst>
          </p:cNvPr>
          <p:cNvSpPr txBox="1"/>
          <p:nvPr/>
        </p:nvSpPr>
        <p:spPr>
          <a:xfrm>
            <a:off x="5519707" y="1535826"/>
            <a:ext cx="7202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Better</a:t>
            </a:r>
          </a:p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BD57A40-9F86-42C6-AB91-33F3C8CDB9E9}"/>
              </a:ext>
            </a:extLst>
          </p:cNvPr>
          <p:cNvSpPr txBox="1"/>
          <p:nvPr/>
        </p:nvSpPr>
        <p:spPr>
          <a:xfrm>
            <a:off x="8449999" y="3451862"/>
            <a:ext cx="2732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Some sort of hybrid system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8E1668A-F87E-45F2-B39C-5CBF9C3E6DFA}"/>
              </a:ext>
            </a:extLst>
          </p:cNvPr>
          <p:cNvSpPr txBox="1"/>
          <p:nvPr/>
        </p:nvSpPr>
        <p:spPr>
          <a:xfrm>
            <a:off x="634417" y="4433099"/>
            <a:ext cx="798693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Criteria for deciding: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Ability to use loophole in one system (content) to beat the other (reputation)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Reduction in churn in mistakes (for known senders) as spammers change attacks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Ability to partition work across multiple modelers / modeling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Degree of coupling between models /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Ability to control with heuristics / business logic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Requirements for immediate accuracy for long term accuracy (maintainability)</a:t>
            </a:r>
          </a:p>
        </p:txBody>
      </p:sp>
    </p:spTree>
    <p:extLst>
      <p:ext uri="{BB962C8B-B14F-4D97-AF65-F5344CB8AC3E}">
        <p14:creationId xmlns:p14="http://schemas.microsoft.com/office/powerpoint/2010/main" val="422496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20" grpId="0"/>
      <p:bldP spid="21" grpId="0" animBg="1"/>
      <p:bldP spid="22" grpId="0"/>
      <p:bldP spid="25" grpId="0" animBg="1"/>
      <p:bldP spid="26" grpId="0"/>
      <p:bldP spid="32" grpId="0"/>
      <p:bldP spid="36" grpId="0"/>
      <p:bldP spid="38" grpId="0" animBg="1"/>
      <p:bldP spid="40" grpId="0"/>
      <p:bldP spid="41" grpId="0" animBg="1"/>
      <p:bldP spid="43" grpId="0"/>
      <p:bldP spid="44" grpId="0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BCE0F-6A7E-49EF-BF4F-ED7BBC775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Adversarial Machine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E0FC1-6478-4196-9FCD-BA09411C7A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4742" y="1825625"/>
            <a:ext cx="5535058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Key assumption of ML is I.I.D.</a:t>
            </a:r>
          </a:p>
          <a:p>
            <a:pPr lvl="1"/>
            <a:r>
              <a:rPr lang="en-US" dirty="0"/>
              <a:t>Almost always violated in practice</a:t>
            </a:r>
          </a:p>
          <a:p>
            <a:pPr lvl="1"/>
            <a:r>
              <a:rPr lang="en-US" dirty="0"/>
              <a:t>Really always violated in adversarial settings</a:t>
            </a:r>
          </a:p>
          <a:p>
            <a:endParaRPr lang="en-US" dirty="0"/>
          </a:p>
          <a:p>
            <a:r>
              <a:rPr lang="en-US" dirty="0"/>
              <a:t>Naively using ML for abuse</a:t>
            </a:r>
          </a:p>
          <a:p>
            <a:pPr lvl="1"/>
            <a:r>
              <a:rPr lang="en-US" dirty="0"/>
              <a:t>Works if you’re small (not targeted)</a:t>
            </a:r>
          </a:p>
          <a:p>
            <a:pPr lvl="1"/>
            <a:r>
              <a:rPr lang="en-US" dirty="0"/>
              <a:t>Totally fails if you’re big enough (targeted) </a:t>
            </a:r>
          </a:p>
          <a:p>
            <a:endParaRPr lang="en-US" dirty="0"/>
          </a:p>
          <a:p>
            <a:r>
              <a:rPr lang="en-US" dirty="0"/>
              <a:t>Abuse is business, real goal is to make abusers expect to lose money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591A7-46AC-4EA1-A358-7377E15627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450595" cy="4351338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Target things abusers have to do (and cost real money), not things they happen to be doing (and can change cheaply)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General Lesson: The obvious way to use machine learning is not always the </a:t>
            </a:r>
            <a:r>
              <a:rPr lang="en-US"/>
              <a:t>best way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34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0956F-ADCE-47DC-82CA-4311EEEBC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5"/>
            <a:ext cx="10515600" cy="714738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Example: Running an Internet Scale Email Service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9CB5EE-86F9-44F9-BEBD-5EA827786E07}"/>
              </a:ext>
            </a:extLst>
          </p:cNvPr>
          <p:cNvSpPr/>
          <p:nvPr/>
        </p:nvSpPr>
        <p:spPr>
          <a:xfrm>
            <a:off x="4237793" y="1492515"/>
            <a:ext cx="2194560" cy="223810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F81445C2-4CDA-4D0D-BCE0-BA76B1F6874A}"/>
              </a:ext>
            </a:extLst>
          </p:cNvPr>
          <p:cNvSpPr/>
          <p:nvPr/>
        </p:nvSpPr>
        <p:spPr>
          <a:xfrm>
            <a:off x="4735151" y="3093700"/>
            <a:ext cx="364953" cy="418856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E608DFF6-2DF5-4FC8-9BAC-02406748B82E}"/>
              </a:ext>
            </a:extLst>
          </p:cNvPr>
          <p:cNvSpPr/>
          <p:nvPr/>
        </p:nvSpPr>
        <p:spPr>
          <a:xfrm>
            <a:off x="8403772" y="1492515"/>
            <a:ext cx="3082834" cy="2116183"/>
          </a:xfrm>
          <a:prstGeom prst="cloud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EC1D2B-8E9A-4F4B-AA13-D81BEDEE2088}"/>
              </a:ext>
            </a:extLst>
          </p:cNvPr>
          <p:cNvSpPr txBox="1"/>
          <p:nvPr/>
        </p:nvSpPr>
        <p:spPr>
          <a:xfrm>
            <a:off x="9196810" y="3579223"/>
            <a:ext cx="1496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Email Senders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75AA34-031C-42E0-BE71-A94743317EF7}"/>
              </a:ext>
            </a:extLst>
          </p:cNvPr>
          <p:cNvSpPr txBox="1"/>
          <p:nvPr/>
        </p:nvSpPr>
        <p:spPr>
          <a:xfrm>
            <a:off x="4720807" y="3710635"/>
            <a:ext cx="1424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Email Service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7EE8ED-2106-4984-8CF2-6DAE65E9F8EC}"/>
              </a:ext>
            </a:extLst>
          </p:cNvPr>
          <p:cNvSpPr txBox="1"/>
          <p:nvPr/>
        </p:nvSpPr>
        <p:spPr>
          <a:xfrm>
            <a:off x="907830" y="3608698"/>
            <a:ext cx="1507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 Interface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CE24C8-30DC-4A91-9216-D2684FA3BF8B}"/>
              </a:ext>
            </a:extLst>
          </p:cNvPr>
          <p:cNvSpPr txBox="1"/>
          <p:nvPr/>
        </p:nvSpPr>
        <p:spPr>
          <a:xfrm>
            <a:off x="4463082" y="3471815"/>
            <a:ext cx="892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Email Store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5A7BB19-027F-4FFB-A438-ABD97E424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95" y="1439288"/>
            <a:ext cx="1700399" cy="2238103"/>
          </a:xfrm>
          <a:prstGeom prst="rect">
            <a:avLst/>
          </a:prstGeom>
        </p:spPr>
      </p:pic>
      <p:pic>
        <p:nvPicPr>
          <p:cNvPr id="23" name="Graphic 22" descr="Garbage">
            <a:extLst>
              <a:ext uri="{FF2B5EF4-FFF2-40B4-BE49-F238E27FC236}">
                <a16:creationId xmlns:a16="http://schemas.microsoft.com/office/drawing/2014/main" id="{BF3D2E46-5774-4FF1-A07D-3FFA973891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97462" y="3029649"/>
            <a:ext cx="505393" cy="50539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39AA7B18-E15C-47E7-90E1-E1D700B5D2A4}"/>
              </a:ext>
            </a:extLst>
          </p:cNvPr>
          <p:cNvSpPr txBox="1"/>
          <p:nvPr/>
        </p:nvSpPr>
        <p:spPr>
          <a:xfrm>
            <a:off x="5454161" y="3474377"/>
            <a:ext cx="83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Junk Store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AE689BD-E9AD-4175-B970-4BA4CB89729B}"/>
              </a:ext>
            </a:extLst>
          </p:cNvPr>
          <p:cNvSpPr/>
          <p:nvPr/>
        </p:nvSpPr>
        <p:spPr>
          <a:xfrm>
            <a:off x="5186691" y="2281672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58F9E09-9A8D-4CF7-B562-30551EF58C17}"/>
              </a:ext>
            </a:extLst>
          </p:cNvPr>
          <p:cNvSpPr txBox="1"/>
          <p:nvPr/>
        </p:nvSpPr>
        <p:spPr>
          <a:xfrm>
            <a:off x="5080581" y="2016221"/>
            <a:ext cx="5833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5EF8AFB-5FBD-4B11-9D65-D19E6169C8B6}"/>
              </a:ext>
            </a:extLst>
          </p:cNvPr>
          <p:cNvCxnSpPr>
            <a:cxnSpLocks/>
          </p:cNvCxnSpPr>
          <p:nvPr/>
        </p:nvCxnSpPr>
        <p:spPr>
          <a:xfrm flipH="1">
            <a:off x="6555036" y="2635385"/>
            <a:ext cx="1729649" cy="82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B3045F1-38A9-4AF1-9EE6-EBA05D834A4D}"/>
              </a:ext>
            </a:extLst>
          </p:cNvPr>
          <p:cNvSpPr txBox="1"/>
          <p:nvPr/>
        </p:nvSpPr>
        <p:spPr>
          <a:xfrm>
            <a:off x="6820982" y="2405379"/>
            <a:ext cx="1453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100s of Millions</a:t>
            </a:r>
          </a:p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of messages per day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8D9EAFC-3790-42D4-9FDA-FF682EAB2697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4899446" y="2529085"/>
            <a:ext cx="446734" cy="55385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5B194BA-E023-4497-8EE0-F218A7129458}"/>
              </a:ext>
            </a:extLst>
          </p:cNvPr>
          <p:cNvCxnSpPr>
            <a:cxnSpLocks/>
            <a:stCxn id="25" idx="2"/>
            <a:endCxn id="23" idx="0"/>
          </p:cNvCxnSpPr>
          <p:nvPr/>
        </p:nvCxnSpPr>
        <p:spPr>
          <a:xfrm>
            <a:off x="5346180" y="2529085"/>
            <a:ext cx="503979" cy="50056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CB1DD1C-E9E0-4891-AE2C-E453B77542F9}"/>
              </a:ext>
            </a:extLst>
          </p:cNvPr>
          <p:cNvCxnSpPr>
            <a:cxnSpLocks/>
            <a:endCxn id="25" idx="3"/>
          </p:cNvCxnSpPr>
          <p:nvPr/>
        </p:nvCxnSpPr>
        <p:spPr>
          <a:xfrm flipH="1" flipV="1">
            <a:off x="5505668" y="2405379"/>
            <a:ext cx="1056192" cy="24169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7EA80CFD-1937-4DEC-8B3D-12EE0799D62B}"/>
              </a:ext>
            </a:extLst>
          </p:cNvPr>
          <p:cNvCxnSpPr/>
          <p:nvPr/>
        </p:nvCxnSpPr>
        <p:spPr>
          <a:xfrm>
            <a:off x="2566930" y="3285779"/>
            <a:ext cx="2120826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EE3279A3-97F2-4EB9-AEDE-AE504B71BA3A}"/>
              </a:ext>
            </a:extLst>
          </p:cNvPr>
          <p:cNvSpPr txBox="1"/>
          <p:nvPr/>
        </p:nvSpPr>
        <p:spPr>
          <a:xfrm>
            <a:off x="2813450" y="3057334"/>
            <a:ext cx="1177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10s of Millions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of users per day</a:t>
            </a:r>
          </a:p>
        </p:txBody>
      </p:sp>
    </p:spTree>
    <p:extLst>
      <p:ext uri="{BB962C8B-B14F-4D97-AF65-F5344CB8AC3E}">
        <p14:creationId xmlns:p14="http://schemas.microsoft.com/office/powerpoint/2010/main" val="261296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/>
      <p:bldP spid="24" grpId="0"/>
      <p:bldP spid="25" grpId="0" animBg="1"/>
      <p:bldP spid="26" grpId="0"/>
      <p:bldP spid="29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F79AA-4AC5-467D-90C2-538C29642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Abusers Want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97CAD-4D9D-4989-94A6-CE460B2E63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877" y="1825625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/>
              <a:t>Reasons for Abuse</a:t>
            </a:r>
            <a:endParaRPr lang="en-US" dirty="0"/>
          </a:p>
          <a:p>
            <a:r>
              <a:rPr lang="en-US" dirty="0"/>
              <a:t>Crime, espionage</a:t>
            </a:r>
          </a:p>
          <a:p>
            <a:r>
              <a:rPr lang="en-US" dirty="0"/>
              <a:t>For fun</a:t>
            </a:r>
          </a:p>
          <a:p>
            <a:r>
              <a:rPr lang="en-US" dirty="0"/>
              <a:t>To make money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/>
              <a:t>Email Spam</a:t>
            </a:r>
            <a:endParaRPr lang="en-US" dirty="0"/>
          </a:p>
          <a:p>
            <a:r>
              <a:rPr lang="en-US" dirty="0"/>
              <a:t>Advertising</a:t>
            </a:r>
          </a:p>
          <a:p>
            <a:r>
              <a:rPr lang="en-US" dirty="0"/>
              <a:t>Phishing attacks</a:t>
            </a:r>
          </a:p>
          <a:p>
            <a:r>
              <a:rPr lang="en-US" dirty="0"/>
              <a:t>Distribute malware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FC841-4D13-4A46-95B6-C7DE7F30B7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58642" y="1825625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/>
              <a:t>Making Money with Abuse</a:t>
            </a:r>
          </a:p>
          <a:p>
            <a:r>
              <a:rPr lang="en-US" dirty="0"/>
              <a:t>Driving traffic</a:t>
            </a:r>
          </a:p>
          <a:p>
            <a:r>
              <a:rPr lang="en-US" dirty="0"/>
              <a:t>Compromising personal information</a:t>
            </a:r>
          </a:p>
          <a:p>
            <a:r>
              <a:rPr lang="en-US" dirty="0"/>
              <a:t>Compromising computers</a:t>
            </a:r>
          </a:p>
          <a:p>
            <a:r>
              <a:rPr lang="en-US" dirty="0"/>
              <a:t>Boosting content</a:t>
            </a:r>
          </a:p>
          <a:p>
            <a:r>
              <a:rPr lang="en-US" dirty="0"/>
              <a:t>Suppressing content</a:t>
            </a:r>
          </a:p>
          <a:p>
            <a:r>
              <a:rPr lang="en-US" dirty="0"/>
              <a:t>Stealing content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6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19421-DD96-462D-8449-A7AD82836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577"/>
            <a:ext cx="10515600" cy="749572"/>
          </a:xfrm>
        </p:spPr>
        <p:txBody>
          <a:bodyPr/>
          <a:lstStyle/>
          <a:p>
            <a:r>
              <a:rPr lang="en-US" dirty="0"/>
              <a:t>Closed Loop Approach to Abuse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EB1B62-5E4B-4D94-9DD9-310A879838C3}"/>
              </a:ext>
            </a:extLst>
          </p:cNvPr>
          <p:cNvSpPr/>
          <p:nvPr/>
        </p:nvSpPr>
        <p:spPr>
          <a:xfrm>
            <a:off x="4295920" y="1520224"/>
            <a:ext cx="2194560" cy="223810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3395C4BC-B4F5-4EDC-AA74-CD496C53F0F7}"/>
              </a:ext>
            </a:extLst>
          </p:cNvPr>
          <p:cNvSpPr/>
          <p:nvPr/>
        </p:nvSpPr>
        <p:spPr>
          <a:xfrm>
            <a:off x="8447315" y="1419079"/>
            <a:ext cx="3082834" cy="2116183"/>
          </a:xfrm>
          <a:prstGeom prst="cloud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3D7403-0A91-4159-A0C4-2FE27513DB4D}"/>
              </a:ext>
            </a:extLst>
          </p:cNvPr>
          <p:cNvSpPr txBox="1"/>
          <p:nvPr/>
        </p:nvSpPr>
        <p:spPr>
          <a:xfrm>
            <a:off x="9240353" y="3505787"/>
            <a:ext cx="1496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Email Senders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5170AC-FFE9-4220-B94E-FCB4A0D83D35}"/>
              </a:ext>
            </a:extLst>
          </p:cNvPr>
          <p:cNvSpPr txBox="1"/>
          <p:nvPr/>
        </p:nvSpPr>
        <p:spPr>
          <a:xfrm>
            <a:off x="4691140" y="3747422"/>
            <a:ext cx="1424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Email Service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B575D9-5DDE-4FB4-8703-453E358924C7}"/>
              </a:ext>
            </a:extLst>
          </p:cNvPr>
          <p:cNvSpPr txBox="1"/>
          <p:nvPr/>
        </p:nvSpPr>
        <p:spPr>
          <a:xfrm>
            <a:off x="4747301" y="5845095"/>
            <a:ext cx="1276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Training Set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C729BE-BFA5-4AAC-AC29-D43B8CE449E0}"/>
              </a:ext>
            </a:extLst>
          </p:cNvPr>
          <p:cNvSpPr txBox="1"/>
          <p:nvPr/>
        </p:nvSpPr>
        <p:spPr>
          <a:xfrm>
            <a:off x="1035140" y="3756287"/>
            <a:ext cx="1507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 Interface</a:t>
            </a:r>
          </a:p>
        </p:txBody>
      </p:sp>
      <p:sp>
        <p:nvSpPr>
          <p:cNvPr id="14" name="Flowchart: Magnetic Disk 13">
            <a:extLst>
              <a:ext uri="{FF2B5EF4-FFF2-40B4-BE49-F238E27FC236}">
                <a16:creationId xmlns:a16="http://schemas.microsoft.com/office/drawing/2014/main" id="{DD340059-78BA-4F9C-9396-E4885AF7A3C8}"/>
              </a:ext>
            </a:extLst>
          </p:cNvPr>
          <p:cNvSpPr/>
          <p:nvPr/>
        </p:nvSpPr>
        <p:spPr>
          <a:xfrm>
            <a:off x="5037402" y="4993598"/>
            <a:ext cx="696686" cy="879565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881C67D-E5E1-4C84-B5E6-E23ADADE6D61}"/>
              </a:ext>
            </a:extLst>
          </p:cNvPr>
          <p:cNvCxnSpPr>
            <a:cxnSpLocks/>
          </p:cNvCxnSpPr>
          <p:nvPr/>
        </p:nvCxnSpPr>
        <p:spPr>
          <a:xfrm flipH="1">
            <a:off x="6703423" y="2477170"/>
            <a:ext cx="1711644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3CC96BB-94AF-43FF-B5E2-15B546CE9CA1}"/>
              </a:ext>
            </a:extLst>
          </p:cNvPr>
          <p:cNvSpPr txBox="1"/>
          <p:nvPr/>
        </p:nvSpPr>
        <p:spPr>
          <a:xfrm>
            <a:off x="6830458" y="2203269"/>
            <a:ext cx="1463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New Spam Attack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CD278E5-A02D-42F4-8EB9-1054807FED40}"/>
              </a:ext>
            </a:extLst>
          </p:cNvPr>
          <p:cNvCxnSpPr>
            <a:cxnSpLocks/>
            <a:stCxn id="40" idx="2"/>
            <a:endCxn id="31" idx="1"/>
          </p:cNvCxnSpPr>
          <p:nvPr/>
        </p:nvCxnSpPr>
        <p:spPr>
          <a:xfrm flipH="1">
            <a:off x="4974740" y="2276651"/>
            <a:ext cx="428552" cy="56461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8DBC3CB-9AED-4282-AB46-F2BCD2A2C8D6}"/>
              </a:ext>
            </a:extLst>
          </p:cNvPr>
          <p:cNvSpPr txBox="1"/>
          <p:nvPr/>
        </p:nvSpPr>
        <p:spPr>
          <a:xfrm>
            <a:off x="4671539" y="2395141"/>
            <a:ext cx="10147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Defeats Filter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C6A50EF-A77F-44FE-8CFF-B6E04B512301}"/>
              </a:ext>
            </a:extLst>
          </p:cNvPr>
          <p:cNvCxnSpPr>
            <a:cxnSpLocks/>
          </p:cNvCxnSpPr>
          <p:nvPr/>
        </p:nvCxnSpPr>
        <p:spPr>
          <a:xfrm flipH="1" flipV="1">
            <a:off x="2687490" y="3114306"/>
            <a:ext cx="2025616" cy="410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3876E65-B306-4160-A385-C2DE093390DC}"/>
              </a:ext>
            </a:extLst>
          </p:cNvPr>
          <p:cNvSpPr txBox="1"/>
          <p:nvPr/>
        </p:nvSpPr>
        <p:spPr>
          <a:xfrm>
            <a:off x="2670865" y="2883473"/>
            <a:ext cx="14475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Users Encounter</a:t>
            </a:r>
          </a:p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Over Time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C2ED7B9-FC9D-4478-8851-CB39889A7586}"/>
              </a:ext>
            </a:extLst>
          </p:cNvPr>
          <p:cNvCxnSpPr>
            <a:cxnSpLocks/>
          </p:cNvCxnSpPr>
          <p:nvPr/>
        </p:nvCxnSpPr>
        <p:spPr>
          <a:xfrm>
            <a:off x="2814506" y="3922958"/>
            <a:ext cx="1789923" cy="110440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EEB7914-B77C-4693-8D26-28EC17884E17}"/>
              </a:ext>
            </a:extLst>
          </p:cNvPr>
          <p:cNvSpPr txBox="1"/>
          <p:nvPr/>
        </p:nvSpPr>
        <p:spPr>
          <a:xfrm>
            <a:off x="3007668" y="4325355"/>
            <a:ext cx="114967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Labels trickle in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E8A7FCA-AA91-4FA5-A4F4-3CB3B2268B3E}"/>
              </a:ext>
            </a:extLst>
          </p:cNvPr>
          <p:cNvCxnSpPr>
            <a:cxnSpLocks/>
            <a:stCxn id="14" idx="1"/>
          </p:cNvCxnSpPr>
          <p:nvPr/>
        </p:nvCxnSpPr>
        <p:spPr>
          <a:xfrm flipV="1">
            <a:off x="5385745" y="2612754"/>
            <a:ext cx="11043" cy="238084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7BE7753-5BB4-4FAF-8A00-76DD3CF6BA12}"/>
              </a:ext>
            </a:extLst>
          </p:cNvPr>
          <p:cNvSpPr txBox="1"/>
          <p:nvPr/>
        </p:nvSpPr>
        <p:spPr>
          <a:xfrm>
            <a:off x="4931847" y="4244327"/>
            <a:ext cx="94288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Deploy New</a:t>
            </a:r>
          </a:p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Model</a:t>
            </a:r>
          </a:p>
        </p:txBody>
      </p:sp>
      <p:sp>
        <p:nvSpPr>
          <p:cNvPr id="31" name="Flowchart: Magnetic Disk 30">
            <a:extLst>
              <a:ext uri="{FF2B5EF4-FFF2-40B4-BE49-F238E27FC236}">
                <a16:creationId xmlns:a16="http://schemas.microsoft.com/office/drawing/2014/main" id="{C3D489E5-E8AB-4FE8-BF69-20ADA4DA9ABC}"/>
              </a:ext>
            </a:extLst>
          </p:cNvPr>
          <p:cNvSpPr/>
          <p:nvPr/>
        </p:nvSpPr>
        <p:spPr>
          <a:xfrm>
            <a:off x="4792263" y="2841266"/>
            <a:ext cx="364953" cy="418856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640FB1-F08D-40FC-A270-286D5D09A4E2}"/>
              </a:ext>
            </a:extLst>
          </p:cNvPr>
          <p:cNvSpPr txBox="1"/>
          <p:nvPr/>
        </p:nvSpPr>
        <p:spPr>
          <a:xfrm>
            <a:off x="4520194" y="3219381"/>
            <a:ext cx="892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Email Store</a:t>
            </a:r>
          </a:p>
        </p:txBody>
      </p:sp>
      <p:pic>
        <p:nvPicPr>
          <p:cNvPr id="35" name="Graphic 34" descr="Garbage">
            <a:extLst>
              <a:ext uri="{FF2B5EF4-FFF2-40B4-BE49-F238E27FC236}">
                <a16:creationId xmlns:a16="http://schemas.microsoft.com/office/drawing/2014/main" id="{0C2D72AB-BDBA-4135-A74F-BE6D4434B3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54574" y="2777215"/>
            <a:ext cx="505393" cy="505393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46BDAE06-8495-46F2-9D81-9825AE299029}"/>
              </a:ext>
            </a:extLst>
          </p:cNvPr>
          <p:cNvSpPr txBox="1"/>
          <p:nvPr/>
        </p:nvSpPr>
        <p:spPr>
          <a:xfrm>
            <a:off x="5511273" y="3221943"/>
            <a:ext cx="83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Junk Store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1A97A06-8B7A-4E4E-9E23-49A3FD8BE192}"/>
              </a:ext>
            </a:extLst>
          </p:cNvPr>
          <p:cNvSpPr/>
          <p:nvPr/>
        </p:nvSpPr>
        <p:spPr>
          <a:xfrm>
            <a:off x="5243803" y="2029238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455DC13-C300-4B22-A990-47C8C06BCC23}"/>
              </a:ext>
            </a:extLst>
          </p:cNvPr>
          <p:cNvSpPr txBox="1"/>
          <p:nvPr/>
        </p:nvSpPr>
        <p:spPr>
          <a:xfrm>
            <a:off x="5137693" y="1763787"/>
            <a:ext cx="5833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BFF176C-9FC2-4009-8799-2C93529F21C1}"/>
              </a:ext>
            </a:extLst>
          </p:cNvPr>
          <p:cNvCxnSpPr>
            <a:cxnSpLocks/>
          </p:cNvCxnSpPr>
          <p:nvPr/>
        </p:nvCxnSpPr>
        <p:spPr>
          <a:xfrm flipH="1" flipV="1">
            <a:off x="5606848" y="2152945"/>
            <a:ext cx="800293" cy="29971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>
            <a:extLst>
              <a:ext uri="{FF2B5EF4-FFF2-40B4-BE49-F238E27FC236}">
                <a16:creationId xmlns:a16="http://schemas.microsoft.com/office/drawing/2014/main" id="{F4D39A11-3CA4-4056-8C3F-729EAED7BA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895" y="1439288"/>
            <a:ext cx="1700399" cy="223810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207AFC78-D14E-4EC5-A12E-A0EC5CD4FB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895" y="1439288"/>
            <a:ext cx="1700399" cy="2238103"/>
          </a:xfrm>
          <a:prstGeom prst="rect">
            <a:avLst/>
          </a:prstGeom>
        </p:spPr>
      </p:pic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491878F2-7A21-4C58-B998-5CF7256D7FBC}"/>
              </a:ext>
            </a:extLst>
          </p:cNvPr>
          <p:cNvCxnSpPr>
            <a:cxnSpLocks/>
            <a:stCxn id="40" idx="2"/>
            <a:endCxn id="35" idx="0"/>
          </p:cNvCxnSpPr>
          <p:nvPr/>
        </p:nvCxnSpPr>
        <p:spPr>
          <a:xfrm>
            <a:off x="5403292" y="2276651"/>
            <a:ext cx="503979" cy="50056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FE85FE22-25CF-4283-BA3E-B6896CDF2ED4}"/>
              </a:ext>
            </a:extLst>
          </p:cNvPr>
          <p:cNvSpPr txBox="1"/>
          <p:nvPr/>
        </p:nvSpPr>
        <p:spPr>
          <a:xfrm>
            <a:off x="5242050" y="2389263"/>
            <a:ext cx="1042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Defeats Spam</a:t>
            </a:r>
          </a:p>
        </p:txBody>
      </p:sp>
    </p:spTree>
    <p:extLst>
      <p:ext uri="{BB962C8B-B14F-4D97-AF65-F5344CB8AC3E}">
        <p14:creationId xmlns:p14="http://schemas.microsoft.com/office/powerpoint/2010/main" val="105072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  <p:bldP spid="19" grpId="0"/>
      <p:bldP spid="22" grpId="0"/>
      <p:bldP spid="22" grpId="1"/>
      <p:bldP spid="25" grpId="0"/>
      <p:bldP spid="29" grpId="0"/>
      <p:bldP spid="36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D759A-791D-42BE-A72B-B81A6F1A0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454"/>
            <a:ext cx="10515600" cy="723446"/>
          </a:xfrm>
        </p:spPr>
        <p:txBody>
          <a:bodyPr/>
          <a:lstStyle/>
          <a:p>
            <a:r>
              <a:rPr lang="en-US" dirty="0"/>
              <a:t>And what happens?</a:t>
            </a:r>
          </a:p>
        </p:txBody>
      </p:sp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F144C592-97FB-4DFA-8AFC-49DF3C2AF8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7763194"/>
              </p:ext>
            </p:extLst>
          </p:nvPr>
        </p:nvGraphicFramePr>
        <p:xfrm>
          <a:off x="3192504" y="1594894"/>
          <a:ext cx="5772150" cy="3757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67E3D5FC-8545-4E25-B3CF-CC1D43149C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1656224"/>
              </p:ext>
            </p:extLst>
          </p:nvPr>
        </p:nvGraphicFramePr>
        <p:xfrm>
          <a:off x="3192507" y="1602447"/>
          <a:ext cx="5772150" cy="3757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Chart 30">
            <a:extLst>
              <a:ext uri="{FF2B5EF4-FFF2-40B4-BE49-F238E27FC236}">
                <a16:creationId xmlns:a16="http://schemas.microsoft.com/office/drawing/2014/main" id="{F524322C-E5E2-4B38-9CE3-5CD0B9186C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97332"/>
              </p:ext>
            </p:extLst>
          </p:nvPr>
        </p:nvGraphicFramePr>
        <p:xfrm>
          <a:off x="3192507" y="1602447"/>
          <a:ext cx="5772150" cy="3757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537F667B-74F5-4405-9B1D-EB33ADE3AF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802928"/>
              </p:ext>
            </p:extLst>
          </p:nvPr>
        </p:nvGraphicFramePr>
        <p:xfrm>
          <a:off x="3192507" y="1602447"/>
          <a:ext cx="5772150" cy="3757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3" name="Oval 32">
            <a:extLst>
              <a:ext uri="{FF2B5EF4-FFF2-40B4-BE49-F238E27FC236}">
                <a16:creationId xmlns:a16="http://schemas.microsoft.com/office/drawing/2014/main" id="{365AE00E-69AA-49D5-9D9E-CA5737857060}"/>
              </a:ext>
            </a:extLst>
          </p:cNvPr>
          <p:cNvSpPr/>
          <p:nvPr/>
        </p:nvSpPr>
        <p:spPr>
          <a:xfrm>
            <a:off x="3370217" y="1837181"/>
            <a:ext cx="2307772" cy="801516"/>
          </a:xfrm>
          <a:prstGeom prst="ellipse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6282E58-007C-466E-83EA-45257A12D770}"/>
              </a:ext>
            </a:extLst>
          </p:cNvPr>
          <p:cNvCxnSpPr>
            <a:cxnSpLocks/>
            <a:stCxn id="33" idx="2"/>
            <a:endCxn id="36" idx="2"/>
          </p:cNvCxnSpPr>
          <p:nvPr/>
        </p:nvCxnSpPr>
        <p:spPr>
          <a:xfrm flipH="1" flipV="1">
            <a:off x="1811285" y="1716037"/>
            <a:ext cx="1558932" cy="52190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D53DF3A-E85E-4674-B0AF-F89E7323F3C9}"/>
              </a:ext>
            </a:extLst>
          </p:cNvPr>
          <p:cNvSpPr txBox="1"/>
          <p:nvPr/>
        </p:nvSpPr>
        <p:spPr>
          <a:xfrm>
            <a:off x="717909" y="1408260"/>
            <a:ext cx="21867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Developing new ML System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0549370-7282-4103-8B34-B0BD509EFB2D}"/>
              </a:ext>
            </a:extLst>
          </p:cNvPr>
          <p:cNvSpPr txBox="1"/>
          <p:nvPr/>
        </p:nvSpPr>
        <p:spPr>
          <a:xfrm>
            <a:off x="362826" y="2759841"/>
            <a:ext cx="246016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P(Spam | Content)</a:t>
            </a:r>
            <a:br>
              <a:rPr lang="en-US" sz="1400" dirty="0">
                <a:solidFill>
                  <a:schemeClr val="bg1">
                    <a:lumMod val="50000"/>
                  </a:schemeClr>
                </a:solidFill>
              </a:rPr>
            </a:b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Feature engineering insightful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Compare to existing model and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 bounds look great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Small scale user testing success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Engineering it to scale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Take time, be sure…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4992EF3-C311-4B55-BB22-A0B3C2397FCB}"/>
              </a:ext>
            </a:extLst>
          </p:cNvPr>
          <p:cNvCxnSpPr>
            <a:cxnSpLocks/>
          </p:cNvCxnSpPr>
          <p:nvPr/>
        </p:nvCxnSpPr>
        <p:spPr>
          <a:xfrm flipV="1">
            <a:off x="1435011" y="1837181"/>
            <a:ext cx="1" cy="80151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88B6612-803C-4DE8-9655-6CD52602444F}"/>
              </a:ext>
            </a:extLst>
          </p:cNvPr>
          <p:cNvCxnSpPr/>
          <p:nvPr/>
        </p:nvCxnSpPr>
        <p:spPr>
          <a:xfrm>
            <a:off x="5799903" y="1497940"/>
            <a:ext cx="0" cy="208128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1A99307-6F9C-4AF5-9BAC-6CA68EAC0AB6}"/>
              </a:ext>
            </a:extLst>
          </p:cNvPr>
          <p:cNvCxnSpPr>
            <a:cxnSpLocks/>
            <a:endCxn id="47" idx="2"/>
          </p:cNvCxnSpPr>
          <p:nvPr/>
        </p:nvCxnSpPr>
        <p:spPr>
          <a:xfrm flipV="1">
            <a:off x="6096000" y="1043613"/>
            <a:ext cx="594772" cy="54372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CF87B22C-1D0E-4086-BB7B-0519BD7A1BD6}"/>
              </a:ext>
            </a:extLst>
          </p:cNvPr>
          <p:cNvSpPr txBox="1"/>
          <p:nvPr/>
        </p:nvSpPr>
        <p:spPr>
          <a:xfrm>
            <a:off x="6327600" y="735836"/>
            <a:ext cx="72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Go Live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103BD3DA-2D5B-4B09-94F6-CC20E2B2A065}"/>
              </a:ext>
            </a:extLst>
          </p:cNvPr>
          <p:cNvSpPr/>
          <p:nvPr/>
        </p:nvSpPr>
        <p:spPr>
          <a:xfrm>
            <a:off x="5789025" y="2198950"/>
            <a:ext cx="324392" cy="1608000"/>
          </a:xfrm>
          <a:prstGeom prst="ellipse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E2B5BC6-9A3A-413E-A0EC-9AC0A3829129}"/>
              </a:ext>
            </a:extLst>
          </p:cNvPr>
          <p:cNvCxnSpPr>
            <a:cxnSpLocks/>
            <a:endCxn id="52" idx="0"/>
          </p:cNvCxnSpPr>
          <p:nvPr/>
        </p:nvCxnSpPr>
        <p:spPr>
          <a:xfrm flipH="1">
            <a:off x="3657916" y="3676323"/>
            <a:ext cx="2075128" cy="195195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9B469BF4-D15C-421B-B934-B1F7AECC5538}"/>
              </a:ext>
            </a:extLst>
          </p:cNvPr>
          <p:cNvSpPr txBox="1"/>
          <p:nvPr/>
        </p:nvSpPr>
        <p:spPr>
          <a:xfrm>
            <a:off x="2944224" y="5628277"/>
            <a:ext cx="1427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Amazing Success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CDE232F-5486-4838-B8F2-B3D75F5E2F2A}"/>
              </a:ext>
            </a:extLst>
          </p:cNvPr>
          <p:cNvCxnSpPr>
            <a:cxnSpLocks/>
          </p:cNvCxnSpPr>
          <p:nvPr/>
        </p:nvCxnSpPr>
        <p:spPr>
          <a:xfrm>
            <a:off x="6327600" y="3892731"/>
            <a:ext cx="839554" cy="145977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254236D-2FB6-4E2B-ADD2-E4B1C25477DD}"/>
              </a:ext>
            </a:extLst>
          </p:cNvPr>
          <p:cNvSpPr txBox="1"/>
          <p:nvPr/>
        </p:nvSpPr>
        <p:spPr>
          <a:xfrm>
            <a:off x="6645724" y="5367613"/>
            <a:ext cx="17406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Spammers notice, put down Mai Thais, tweak scripts…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BA133D76-5F35-4F45-8E5C-D10170FE65DE}"/>
              </a:ext>
            </a:extLst>
          </p:cNvPr>
          <p:cNvSpPr/>
          <p:nvPr/>
        </p:nvSpPr>
        <p:spPr>
          <a:xfrm>
            <a:off x="5967552" y="3676323"/>
            <a:ext cx="324392" cy="152400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2F685FDB-6D16-4785-8FE3-E6EE2ADC3A65}"/>
              </a:ext>
            </a:extLst>
          </p:cNvPr>
          <p:cNvSpPr/>
          <p:nvPr/>
        </p:nvSpPr>
        <p:spPr>
          <a:xfrm>
            <a:off x="6424157" y="2068323"/>
            <a:ext cx="324392" cy="1608000"/>
          </a:xfrm>
          <a:prstGeom prst="ellipse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FDE2076-A10D-4AAC-B8ED-79C2E736B32A}"/>
              </a:ext>
            </a:extLst>
          </p:cNvPr>
          <p:cNvCxnSpPr>
            <a:cxnSpLocks/>
          </p:cNvCxnSpPr>
          <p:nvPr/>
        </p:nvCxnSpPr>
        <p:spPr>
          <a:xfrm>
            <a:off x="6748549" y="3291840"/>
            <a:ext cx="2674941" cy="233643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8F8A02CE-49E0-436B-A43C-FAABF3A3D621}"/>
              </a:ext>
            </a:extLst>
          </p:cNvPr>
          <p:cNvSpPr txBox="1"/>
          <p:nvPr/>
        </p:nvSpPr>
        <p:spPr>
          <a:xfrm>
            <a:off x="8964654" y="5628277"/>
            <a:ext cx="1427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Total Failure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B6376A9-11F8-4CD9-990A-AA5B28CF5931}"/>
              </a:ext>
            </a:extLst>
          </p:cNvPr>
          <p:cNvSpPr/>
          <p:nvPr/>
        </p:nvSpPr>
        <p:spPr>
          <a:xfrm>
            <a:off x="6785750" y="1837181"/>
            <a:ext cx="1944050" cy="801516"/>
          </a:xfrm>
          <a:prstGeom prst="ellipse">
            <a:avLst/>
          </a:prstGeom>
          <a:noFill/>
          <a:ln w="952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4AC27FC2-8ECF-41D1-8197-FD503B6117F3}"/>
              </a:ext>
            </a:extLst>
          </p:cNvPr>
          <p:cNvCxnSpPr>
            <a:cxnSpLocks/>
          </p:cNvCxnSpPr>
          <p:nvPr/>
        </p:nvCxnSpPr>
        <p:spPr>
          <a:xfrm flipH="1">
            <a:off x="8306718" y="1102454"/>
            <a:ext cx="968677" cy="73472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F0A14363-59A4-4503-ACE9-7D2FF252C867}"/>
              </a:ext>
            </a:extLst>
          </p:cNvPr>
          <p:cNvSpPr txBox="1"/>
          <p:nvPr/>
        </p:nvSpPr>
        <p:spPr>
          <a:xfrm>
            <a:off x="8729800" y="382407"/>
            <a:ext cx="23571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New ML System still running,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retraining regularly,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no positive impact…</a:t>
            </a:r>
          </a:p>
        </p:txBody>
      </p:sp>
    </p:spTree>
    <p:extLst>
      <p:ext uri="{BB962C8B-B14F-4D97-AF65-F5344CB8AC3E}">
        <p14:creationId xmlns:p14="http://schemas.microsoft.com/office/powerpoint/2010/main" val="370484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0" grpId="0">
        <p:bldAsOne/>
      </p:bldGraphic>
      <p:bldGraphic spid="31" grpId="0">
        <p:bldAsOne/>
      </p:bldGraphic>
      <p:bldGraphic spid="32" grpId="0">
        <p:bldAsOne/>
      </p:bldGraphic>
      <p:bldP spid="33" grpId="0" animBg="1"/>
      <p:bldP spid="36" grpId="0"/>
      <p:bldP spid="39" grpId="0"/>
      <p:bldP spid="47" grpId="0"/>
      <p:bldP spid="50" grpId="0" animBg="1"/>
      <p:bldP spid="52" grpId="0"/>
      <p:bldP spid="58" grpId="0"/>
      <p:bldP spid="60" grpId="0" animBg="1"/>
      <p:bldP spid="65" grpId="0" animBg="1"/>
      <p:bldP spid="67" grpId="0"/>
      <p:bldP spid="71" grpId="0" animBg="1"/>
      <p:bldP spid="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05B3D-E1F3-40EA-A743-3BED75C84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054"/>
            <a:ext cx="10515600" cy="562586"/>
          </a:xfrm>
        </p:spPr>
        <p:txBody>
          <a:bodyPr>
            <a:normAutofit fontScale="90000"/>
          </a:bodyPr>
          <a:lstStyle/>
          <a:p>
            <a:r>
              <a:rPr lang="en-US" dirty="0"/>
              <a:t>One Risk: Training on Test Data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11DCF6-F49D-4833-A7DC-D48E5099BFC1}"/>
              </a:ext>
            </a:extLst>
          </p:cNvPr>
          <p:cNvSpPr txBox="1"/>
          <p:nvPr/>
        </p:nvSpPr>
        <p:spPr>
          <a:xfrm>
            <a:off x="3407232" y="6123543"/>
            <a:ext cx="1276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Training Set</a:t>
            </a:r>
          </a:p>
        </p:txBody>
      </p:sp>
      <p:sp>
        <p:nvSpPr>
          <p:cNvPr id="5" name="Flowchart: Magnetic Disk 4">
            <a:extLst>
              <a:ext uri="{FF2B5EF4-FFF2-40B4-BE49-F238E27FC236}">
                <a16:creationId xmlns:a16="http://schemas.microsoft.com/office/drawing/2014/main" id="{508F5BD5-3537-4FDE-9B67-63D0232F006F}"/>
              </a:ext>
            </a:extLst>
          </p:cNvPr>
          <p:cNvSpPr/>
          <p:nvPr/>
        </p:nvSpPr>
        <p:spPr>
          <a:xfrm>
            <a:off x="3697333" y="5272046"/>
            <a:ext cx="696686" cy="879565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B93F09-97B5-4363-8F80-079C364F629E}"/>
              </a:ext>
            </a:extLst>
          </p:cNvPr>
          <p:cNvSpPr txBox="1"/>
          <p:nvPr/>
        </p:nvSpPr>
        <p:spPr>
          <a:xfrm>
            <a:off x="7055001" y="6150251"/>
            <a:ext cx="905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Test Set</a:t>
            </a:r>
          </a:p>
        </p:txBody>
      </p:sp>
      <p:sp>
        <p:nvSpPr>
          <p:cNvPr id="7" name="Flowchart: Magnetic Disk 6">
            <a:extLst>
              <a:ext uri="{FF2B5EF4-FFF2-40B4-BE49-F238E27FC236}">
                <a16:creationId xmlns:a16="http://schemas.microsoft.com/office/drawing/2014/main" id="{3B206CBA-CC47-44F8-913F-9B271C10DEB4}"/>
              </a:ext>
            </a:extLst>
          </p:cNvPr>
          <p:cNvSpPr/>
          <p:nvPr/>
        </p:nvSpPr>
        <p:spPr>
          <a:xfrm>
            <a:off x="7159539" y="5272046"/>
            <a:ext cx="696686" cy="879565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47EE977-95BB-44E7-BD3D-047E24094063}"/>
              </a:ext>
            </a:extLst>
          </p:cNvPr>
          <p:cNvCxnSpPr/>
          <p:nvPr/>
        </p:nvCxnSpPr>
        <p:spPr>
          <a:xfrm>
            <a:off x="1056288" y="3901963"/>
            <a:ext cx="7449206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F471E5-97C9-435F-8ADA-F2A65E0629A9}"/>
              </a:ext>
            </a:extLst>
          </p:cNvPr>
          <p:cNvSpPr txBox="1"/>
          <p:nvPr/>
        </p:nvSpPr>
        <p:spPr>
          <a:xfrm>
            <a:off x="4138446" y="3905723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Time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FDAC1DF-DABC-43AB-A7C9-12E9E30C6600}"/>
              </a:ext>
            </a:extLst>
          </p:cNvPr>
          <p:cNvSpPr/>
          <p:nvPr/>
        </p:nvSpPr>
        <p:spPr>
          <a:xfrm>
            <a:off x="1269122" y="3364438"/>
            <a:ext cx="7228490" cy="325507"/>
          </a:xfrm>
          <a:custGeom>
            <a:avLst/>
            <a:gdLst>
              <a:gd name="connsiteX0" fmla="*/ 0 w 7441324"/>
              <a:gd name="connsiteY0" fmla="*/ 206449 h 325507"/>
              <a:gd name="connsiteX1" fmla="*/ 733096 w 7441324"/>
              <a:gd name="connsiteY1" fmla="*/ 214332 h 325507"/>
              <a:gd name="connsiteX2" fmla="*/ 1213944 w 7441324"/>
              <a:gd name="connsiteY2" fmla="*/ 25146 h 325507"/>
              <a:gd name="connsiteX3" fmla="*/ 1671144 w 7441324"/>
              <a:gd name="connsiteY3" fmla="*/ 174918 h 325507"/>
              <a:gd name="connsiteX4" fmla="*/ 2388475 w 7441324"/>
              <a:gd name="connsiteY4" fmla="*/ 1497 h 325507"/>
              <a:gd name="connsiteX5" fmla="*/ 3074275 w 7441324"/>
              <a:gd name="connsiteY5" fmla="*/ 103973 h 325507"/>
              <a:gd name="connsiteX6" fmla="*/ 3697013 w 7441324"/>
              <a:gd name="connsiteY6" fmla="*/ 324690 h 325507"/>
              <a:gd name="connsiteX7" fmla="*/ 4217275 w 7441324"/>
              <a:gd name="connsiteY7" fmla="*/ 17263 h 325507"/>
              <a:gd name="connsiteX8" fmla="*/ 4934606 w 7441324"/>
              <a:gd name="connsiteY8" fmla="*/ 174918 h 325507"/>
              <a:gd name="connsiteX9" fmla="*/ 5549462 w 7441324"/>
              <a:gd name="connsiteY9" fmla="*/ 316808 h 325507"/>
              <a:gd name="connsiteX10" fmla="*/ 6140668 w 7441324"/>
              <a:gd name="connsiteY10" fmla="*/ 135504 h 325507"/>
              <a:gd name="connsiteX11" fmla="*/ 7441324 w 7441324"/>
              <a:gd name="connsiteY11" fmla="*/ 230097 h 32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441324" h="325507">
                <a:moveTo>
                  <a:pt x="0" y="206449"/>
                </a:moveTo>
                <a:cubicBezTo>
                  <a:pt x="265386" y="225499"/>
                  <a:pt x="530772" y="244549"/>
                  <a:pt x="733096" y="214332"/>
                </a:cubicBezTo>
                <a:cubicBezTo>
                  <a:pt x="935420" y="184115"/>
                  <a:pt x="1057603" y="31715"/>
                  <a:pt x="1213944" y="25146"/>
                </a:cubicBezTo>
                <a:cubicBezTo>
                  <a:pt x="1370285" y="18577"/>
                  <a:pt x="1475389" y="178859"/>
                  <a:pt x="1671144" y="174918"/>
                </a:cubicBezTo>
                <a:cubicBezTo>
                  <a:pt x="1866899" y="170977"/>
                  <a:pt x="2154620" y="13321"/>
                  <a:pt x="2388475" y="1497"/>
                </a:cubicBezTo>
                <a:cubicBezTo>
                  <a:pt x="2622330" y="-10327"/>
                  <a:pt x="2856185" y="50108"/>
                  <a:pt x="3074275" y="103973"/>
                </a:cubicBezTo>
                <a:cubicBezTo>
                  <a:pt x="3292365" y="157838"/>
                  <a:pt x="3506513" y="339142"/>
                  <a:pt x="3697013" y="324690"/>
                </a:cubicBezTo>
                <a:cubicBezTo>
                  <a:pt x="3887513" y="310238"/>
                  <a:pt x="4011010" y="42225"/>
                  <a:pt x="4217275" y="17263"/>
                </a:cubicBezTo>
                <a:cubicBezTo>
                  <a:pt x="4423541" y="-7699"/>
                  <a:pt x="4934606" y="174918"/>
                  <a:pt x="4934606" y="174918"/>
                </a:cubicBezTo>
                <a:cubicBezTo>
                  <a:pt x="5156637" y="224842"/>
                  <a:pt x="5348452" y="323377"/>
                  <a:pt x="5549462" y="316808"/>
                </a:cubicBezTo>
                <a:cubicBezTo>
                  <a:pt x="5750472" y="310239"/>
                  <a:pt x="5825358" y="149956"/>
                  <a:pt x="6140668" y="135504"/>
                </a:cubicBezTo>
                <a:cubicBezTo>
                  <a:pt x="6455978" y="121052"/>
                  <a:pt x="6948651" y="175574"/>
                  <a:pt x="7441324" y="230097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DB3C1D5-A5A4-46B9-A58B-D0589BAD7AA6}"/>
              </a:ext>
            </a:extLst>
          </p:cNvPr>
          <p:cNvCxnSpPr>
            <a:cxnSpLocks/>
          </p:cNvCxnSpPr>
          <p:nvPr/>
        </p:nvCxnSpPr>
        <p:spPr>
          <a:xfrm flipV="1">
            <a:off x="1072054" y="2459418"/>
            <a:ext cx="0" cy="145042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113A387-0E8B-4A02-85D1-23F22447C04A}"/>
              </a:ext>
            </a:extLst>
          </p:cNvPr>
          <p:cNvSpPr txBox="1"/>
          <p:nvPr/>
        </p:nvSpPr>
        <p:spPr>
          <a:xfrm rot="16200000">
            <a:off x="437650" y="2892787"/>
            <a:ext cx="899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Data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DE41756-400F-4B3A-A60F-246CA14B4456}"/>
              </a:ext>
            </a:extLst>
          </p:cNvPr>
          <p:cNvSpPr/>
          <p:nvPr/>
        </p:nvSpPr>
        <p:spPr>
          <a:xfrm>
            <a:off x="1237591" y="3593287"/>
            <a:ext cx="7228490" cy="121696"/>
          </a:xfrm>
          <a:custGeom>
            <a:avLst/>
            <a:gdLst>
              <a:gd name="connsiteX0" fmla="*/ 0 w 7228490"/>
              <a:gd name="connsiteY0" fmla="*/ 9131 h 121696"/>
              <a:gd name="connsiteX1" fmla="*/ 874986 w 7228490"/>
              <a:gd name="connsiteY1" fmla="*/ 40662 h 121696"/>
              <a:gd name="connsiteX2" fmla="*/ 1363717 w 7228490"/>
              <a:gd name="connsiteY2" fmla="*/ 56428 h 121696"/>
              <a:gd name="connsiteX3" fmla="*/ 2049517 w 7228490"/>
              <a:gd name="connsiteY3" fmla="*/ 1248 h 121696"/>
              <a:gd name="connsiteX4" fmla="*/ 3665483 w 7228490"/>
              <a:gd name="connsiteY4" fmla="*/ 119490 h 121696"/>
              <a:gd name="connsiteX5" fmla="*/ 4501055 w 7228490"/>
              <a:gd name="connsiteY5" fmla="*/ 9131 h 121696"/>
              <a:gd name="connsiteX6" fmla="*/ 5446986 w 7228490"/>
              <a:gd name="connsiteY6" fmla="*/ 119490 h 121696"/>
              <a:gd name="connsiteX7" fmla="*/ 7228490 w 7228490"/>
              <a:gd name="connsiteY7" fmla="*/ 72193 h 121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28490" h="121696">
                <a:moveTo>
                  <a:pt x="0" y="9131"/>
                </a:moveTo>
                <a:lnTo>
                  <a:pt x="874986" y="40662"/>
                </a:lnTo>
                <a:cubicBezTo>
                  <a:pt x="1102272" y="48545"/>
                  <a:pt x="1167962" y="62997"/>
                  <a:pt x="1363717" y="56428"/>
                </a:cubicBezTo>
                <a:cubicBezTo>
                  <a:pt x="1559472" y="49859"/>
                  <a:pt x="1665889" y="-9262"/>
                  <a:pt x="2049517" y="1248"/>
                </a:cubicBezTo>
                <a:cubicBezTo>
                  <a:pt x="2433145" y="11758"/>
                  <a:pt x="3256893" y="118176"/>
                  <a:pt x="3665483" y="119490"/>
                </a:cubicBezTo>
                <a:cubicBezTo>
                  <a:pt x="4074073" y="120804"/>
                  <a:pt x="4204138" y="9131"/>
                  <a:pt x="4501055" y="9131"/>
                </a:cubicBezTo>
                <a:cubicBezTo>
                  <a:pt x="4797972" y="9131"/>
                  <a:pt x="4992414" y="108980"/>
                  <a:pt x="5446986" y="119490"/>
                </a:cubicBezTo>
                <a:cubicBezTo>
                  <a:pt x="5901558" y="130000"/>
                  <a:pt x="6565024" y="101096"/>
                  <a:pt x="7228490" y="72193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5390909-CD62-49AA-8B4E-F75A8C313291}"/>
              </a:ext>
            </a:extLst>
          </p:cNvPr>
          <p:cNvSpPr/>
          <p:nvPr/>
        </p:nvSpPr>
        <p:spPr>
          <a:xfrm>
            <a:off x="1542920" y="3539235"/>
            <a:ext cx="1641713" cy="371795"/>
          </a:xfrm>
          <a:custGeom>
            <a:avLst/>
            <a:gdLst>
              <a:gd name="connsiteX0" fmla="*/ 43410 w 1643610"/>
              <a:gd name="connsiteY0" fmla="*/ 496698 h 511599"/>
              <a:gd name="connsiteX1" fmla="*/ 98590 w 1643610"/>
              <a:gd name="connsiteY1" fmla="*/ 449402 h 511599"/>
              <a:gd name="connsiteX2" fmla="*/ 910514 w 1643610"/>
              <a:gd name="connsiteY2" fmla="*/ 85 h 511599"/>
              <a:gd name="connsiteX3" fmla="*/ 1643610 w 1643610"/>
              <a:gd name="connsiteY3" fmla="*/ 488816 h 511599"/>
              <a:gd name="connsiteX0" fmla="*/ 41513 w 1641713"/>
              <a:gd name="connsiteY0" fmla="*/ 362728 h 371795"/>
              <a:gd name="connsiteX1" fmla="*/ 96693 w 1641713"/>
              <a:gd name="connsiteY1" fmla="*/ 315432 h 371795"/>
              <a:gd name="connsiteX2" fmla="*/ 877086 w 1641713"/>
              <a:gd name="connsiteY2" fmla="*/ 122 h 371795"/>
              <a:gd name="connsiteX3" fmla="*/ 1641713 w 1641713"/>
              <a:gd name="connsiteY3" fmla="*/ 354846 h 371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1713" h="371795">
                <a:moveTo>
                  <a:pt x="41513" y="362728"/>
                </a:moveTo>
                <a:cubicBezTo>
                  <a:pt x="-3156" y="380464"/>
                  <a:pt x="-42569" y="375866"/>
                  <a:pt x="96693" y="315432"/>
                </a:cubicBezTo>
                <a:cubicBezTo>
                  <a:pt x="235955" y="254998"/>
                  <a:pt x="619583" y="-6447"/>
                  <a:pt x="877086" y="122"/>
                </a:cubicBezTo>
                <a:cubicBezTo>
                  <a:pt x="1134589" y="6691"/>
                  <a:pt x="1403916" y="113765"/>
                  <a:pt x="1641713" y="35484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D036098-44B4-42BD-9E4C-2B06D5C6086E}"/>
              </a:ext>
            </a:extLst>
          </p:cNvPr>
          <p:cNvSpPr/>
          <p:nvPr/>
        </p:nvSpPr>
        <p:spPr>
          <a:xfrm>
            <a:off x="2695901" y="3484400"/>
            <a:ext cx="2574055" cy="425908"/>
          </a:xfrm>
          <a:custGeom>
            <a:avLst/>
            <a:gdLst>
              <a:gd name="connsiteX0" fmla="*/ 0 w 2574055"/>
              <a:gd name="connsiteY0" fmla="*/ 409680 h 425908"/>
              <a:gd name="connsiteX1" fmla="*/ 449318 w 2574055"/>
              <a:gd name="connsiteY1" fmla="*/ 149549 h 425908"/>
              <a:gd name="connsiteX2" fmla="*/ 1190297 w 2574055"/>
              <a:gd name="connsiteY2" fmla="*/ 7659 h 425908"/>
              <a:gd name="connsiteX3" fmla="*/ 2420007 w 2574055"/>
              <a:gd name="connsiteY3" fmla="*/ 378149 h 425908"/>
              <a:gd name="connsiteX4" fmla="*/ 2514600 w 2574055"/>
              <a:gd name="connsiteY4" fmla="*/ 409680 h 425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4055" h="425908">
                <a:moveTo>
                  <a:pt x="0" y="409680"/>
                </a:moveTo>
                <a:cubicBezTo>
                  <a:pt x="125467" y="313116"/>
                  <a:pt x="250935" y="216552"/>
                  <a:pt x="449318" y="149549"/>
                </a:cubicBezTo>
                <a:cubicBezTo>
                  <a:pt x="647701" y="82546"/>
                  <a:pt x="861849" y="-30441"/>
                  <a:pt x="1190297" y="7659"/>
                </a:cubicBezTo>
                <a:cubicBezTo>
                  <a:pt x="1518745" y="45759"/>
                  <a:pt x="2199290" y="311146"/>
                  <a:pt x="2420007" y="378149"/>
                </a:cubicBezTo>
                <a:cubicBezTo>
                  <a:pt x="2640724" y="445152"/>
                  <a:pt x="2577662" y="427416"/>
                  <a:pt x="2514600" y="40968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3BBFF1C-0BD5-4468-9FF9-AE23BA844BE0}"/>
              </a:ext>
            </a:extLst>
          </p:cNvPr>
          <p:cNvSpPr/>
          <p:nvPr/>
        </p:nvSpPr>
        <p:spPr>
          <a:xfrm>
            <a:off x="4808481" y="3555097"/>
            <a:ext cx="1985068" cy="362632"/>
          </a:xfrm>
          <a:custGeom>
            <a:avLst/>
            <a:gdLst>
              <a:gd name="connsiteX0" fmla="*/ 0 w 1985068"/>
              <a:gd name="connsiteY0" fmla="*/ 370511 h 370511"/>
              <a:gd name="connsiteX1" fmla="*/ 402020 w 1985068"/>
              <a:gd name="connsiteY1" fmla="*/ 102498 h 370511"/>
              <a:gd name="connsiteX2" fmla="*/ 583324 w 1985068"/>
              <a:gd name="connsiteY2" fmla="*/ 22 h 370511"/>
              <a:gd name="connsiteX3" fmla="*/ 1064172 w 1985068"/>
              <a:gd name="connsiteY3" fmla="*/ 94615 h 370511"/>
              <a:gd name="connsiteX4" fmla="*/ 1615965 w 1985068"/>
              <a:gd name="connsiteY4" fmla="*/ 236505 h 370511"/>
              <a:gd name="connsiteX5" fmla="*/ 1954924 w 1985068"/>
              <a:gd name="connsiteY5" fmla="*/ 346863 h 370511"/>
              <a:gd name="connsiteX6" fmla="*/ 1947041 w 1985068"/>
              <a:gd name="connsiteY6" fmla="*/ 331098 h 370511"/>
              <a:gd name="connsiteX0" fmla="*/ 0 w 1985068"/>
              <a:gd name="connsiteY0" fmla="*/ 362632 h 362632"/>
              <a:gd name="connsiteX1" fmla="*/ 402020 w 1985068"/>
              <a:gd name="connsiteY1" fmla="*/ 94619 h 362632"/>
              <a:gd name="connsiteX2" fmla="*/ 701566 w 1985068"/>
              <a:gd name="connsiteY2" fmla="*/ 26 h 362632"/>
              <a:gd name="connsiteX3" fmla="*/ 1064172 w 1985068"/>
              <a:gd name="connsiteY3" fmla="*/ 86736 h 362632"/>
              <a:gd name="connsiteX4" fmla="*/ 1615965 w 1985068"/>
              <a:gd name="connsiteY4" fmla="*/ 228626 h 362632"/>
              <a:gd name="connsiteX5" fmla="*/ 1954924 w 1985068"/>
              <a:gd name="connsiteY5" fmla="*/ 338984 h 362632"/>
              <a:gd name="connsiteX6" fmla="*/ 1947041 w 1985068"/>
              <a:gd name="connsiteY6" fmla="*/ 323219 h 362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85068" h="362632">
                <a:moveTo>
                  <a:pt x="0" y="362632"/>
                </a:moveTo>
                <a:cubicBezTo>
                  <a:pt x="152399" y="259499"/>
                  <a:pt x="285092" y="155053"/>
                  <a:pt x="402020" y="94619"/>
                </a:cubicBezTo>
                <a:cubicBezTo>
                  <a:pt x="518948" y="34185"/>
                  <a:pt x="591207" y="1340"/>
                  <a:pt x="701566" y="26"/>
                </a:cubicBezTo>
                <a:cubicBezTo>
                  <a:pt x="811925" y="-1288"/>
                  <a:pt x="911772" y="48636"/>
                  <a:pt x="1064172" y="86736"/>
                </a:cubicBezTo>
                <a:lnTo>
                  <a:pt x="1615965" y="228626"/>
                </a:lnTo>
                <a:cubicBezTo>
                  <a:pt x="1764424" y="270667"/>
                  <a:pt x="1954924" y="338984"/>
                  <a:pt x="1954924" y="338984"/>
                </a:cubicBezTo>
                <a:cubicBezTo>
                  <a:pt x="2010103" y="354749"/>
                  <a:pt x="1978572" y="338984"/>
                  <a:pt x="1947041" y="32321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F2283E5-4D04-437A-AA86-6E8C456013CE}"/>
              </a:ext>
            </a:extLst>
          </p:cNvPr>
          <p:cNvSpPr/>
          <p:nvPr/>
        </p:nvSpPr>
        <p:spPr>
          <a:xfrm>
            <a:off x="6542688" y="3656486"/>
            <a:ext cx="1923393" cy="284890"/>
          </a:xfrm>
          <a:custGeom>
            <a:avLst/>
            <a:gdLst>
              <a:gd name="connsiteX0" fmla="*/ 0 w 1923393"/>
              <a:gd name="connsiteY0" fmla="*/ 284890 h 284890"/>
              <a:gd name="connsiteX1" fmla="*/ 622737 w 1923393"/>
              <a:gd name="connsiteY1" fmla="*/ 24759 h 284890"/>
              <a:gd name="connsiteX2" fmla="*/ 1545020 w 1923393"/>
              <a:gd name="connsiteY2" fmla="*/ 16877 h 284890"/>
              <a:gd name="connsiteX3" fmla="*/ 1923393 w 1923393"/>
              <a:gd name="connsiteY3" fmla="*/ 79939 h 284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3393" h="284890">
                <a:moveTo>
                  <a:pt x="0" y="284890"/>
                </a:moveTo>
                <a:cubicBezTo>
                  <a:pt x="182617" y="177159"/>
                  <a:pt x="365234" y="69428"/>
                  <a:pt x="622737" y="24759"/>
                </a:cubicBezTo>
                <a:cubicBezTo>
                  <a:pt x="880240" y="-19910"/>
                  <a:pt x="1328244" y="7680"/>
                  <a:pt x="1545020" y="16877"/>
                </a:cubicBezTo>
                <a:cubicBezTo>
                  <a:pt x="1761796" y="26074"/>
                  <a:pt x="1842594" y="53006"/>
                  <a:pt x="1923393" y="7993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37A1B22-9CE3-47D0-94C1-A8C65EE03C9F}"/>
              </a:ext>
            </a:extLst>
          </p:cNvPr>
          <p:cNvCxnSpPr/>
          <p:nvPr/>
        </p:nvCxnSpPr>
        <p:spPr>
          <a:xfrm flipV="1">
            <a:off x="7504384" y="2627714"/>
            <a:ext cx="867104" cy="85668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023E55E-A4A8-4B6C-BBB4-6210C5D2B765}"/>
              </a:ext>
            </a:extLst>
          </p:cNvPr>
          <p:cNvSpPr txBox="1"/>
          <p:nvPr/>
        </p:nvSpPr>
        <p:spPr>
          <a:xfrm>
            <a:off x="7820343" y="2252042"/>
            <a:ext cx="1102289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Total Mail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E2A5CB1-8042-4F9E-8735-6E9E10503FB6}"/>
              </a:ext>
            </a:extLst>
          </p:cNvPr>
          <p:cNvCxnSpPr>
            <a:cxnSpLocks/>
            <a:stCxn id="21" idx="2"/>
            <a:endCxn id="27" idx="2"/>
          </p:cNvCxnSpPr>
          <p:nvPr/>
        </p:nvCxnSpPr>
        <p:spPr>
          <a:xfrm flipV="1">
            <a:off x="5510047" y="2611438"/>
            <a:ext cx="426666" cy="94368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4017A955-0384-4730-AC21-D9BC3FB5DDA5}"/>
              </a:ext>
            </a:extLst>
          </p:cNvPr>
          <p:cNvSpPr txBox="1"/>
          <p:nvPr/>
        </p:nvSpPr>
        <p:spPr>
          <a:xfrm>
            <a:off x="5011488" y="2242106"/>
            <a:ext cx="1850450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Spam Campaigns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8C073D1-53CD-4DF5-AD62-186615C7C8FB}"/>
              </a:ext>
            </a:extLst>
          </p:cNvPr>
          <p:cNvCxnSpPr/>
          <p:nvPr/>
        </p:nvCxnSpPr>
        <p:spPr>
          <a:xfrm>
            <a:off x="2222940" y="3527192"/>
            <a:ext cx="1836683" cy="163601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151A648-D12A-47F8-9011-2F4465B1C92D}"/>
              </a:ext>
            </a:extLst>
          </p:cNvPr>
          <p:cNvCxnSpPr>
            <a:cxnSpLocks/>
          </p:cNvCxnSpPr>
          <p:nvPr/>
        </p:nvCxnSpPr>
        <p:spPr>
          <a:xfrm flipV="1">
            <a:off x="4058321" y="3560699"/>
            <a:ext cx="226779" cy="16025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493CF90-A0EE-41BD-BCA1-A23AA2356BA9}"/>
              </a:ext>
            </a:extLst>
          </p:cNvPr>
          <p:cNvCxnSpPr>
            <a:cxnSpLocks/>
          </p:cNvCxnSpPr>
          <p:nvPr/>
        </p:nvCxnSpPr>
        <p:spPr>
          <a:xfrm flipV="1">
            <a:off x="4059617" y="3641833"/>
            <a:ext cx="1765738" cy="152137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EEB0987-B5D0-48AC-8A76-EEAD7D7690FB}"/>
              </a:ext>
            </a:extLst>
          </p:cNvPr>
          <p:cNvCxnSpPr>
            <a:cxnSpLocks/>
          </p:cNvCxnSpPr>
          <p:nvPr/>
        </p:nvCxnSpPr>
        <p:spPr>
          <a:xfrm flipV="1">
            <a:off x="4065209" y="3743997"/>
            <a:ext cx="3227080" cy="14192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FB3D66D-FE4F-441F-ADA4-1B43F2C9F40D}"/>
              </a:ext>
            </a:extLst>
          </p:cNvPr>
          <p:cNvCxnSpPr/>
          <p:nvPr/>
        </p:nvCxnSpPr>
        <p:spPr>
          <a:xfrm flipH="1" flipV="1">
            <a:off x="2908738" y="3601170"/>
            <a:ext cx="4477407" cy="156992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29C655B-B0ED-40D0-A30B-65455791FFAD}"/>
              </a:ext>
            </a:extLst>
          </p:cNvPr>
          <p:cNvCxnSpPr>
            <a:cxnSpLocks/>
          </p:cNvCxnSpPr>
          <p:nvPr/>
        </p:nvCxnSpPr>
        <p:spPr>
          <a:xfrm flipH="1" flipV="1">
            <a:off x="4860394" y="3697011"/>
            <a:ext cx="2525751" cy="14740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6B6F921-D39C-4B7F-8DFA-6A1C43C9AC5B}"/>
              </a:ext>
            </a:extLst>
          </p:cNvPr>
          <p:cNvCxnSpPr>
            <a:cxnSpLocks/>
          </p:cNvCxnSpPr>
          <p:nvPr/>
        </p:nvCxnSpPr>
        <p:spPr>
          <a:xfrm flipH="1" flipV="1">
            <a:off x="6679815" y="3712777"/>
            <a:ext cx="701568" cy="145043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8FBD74B-7BC9-4C9D-9182-8D7A037CAFCB}"/>
              </a:ext>
            </a:extLst>
          </p:cNvPr>
          <p:cNvCxnSpPr/>
          <p:nvPr/>
        </p:nvCxnSpPr>
        <p:spPr>
          <a:xfrm flipV="1">
            <a:off x="7381488" y="3583529"/>
            <a:ext cx="749575" cy="158756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1DB3B744-778E-4E21-99C2-34A776234E5F}"/>
              </a:ext>
            </a:extLst>
          </p:cNvPr>
          <p:cNvCxnSpPr>
            <a:cxnSpLocks/>
            <a:endCxn id="49" idx="2"/>
          </p:cNvCxnSpPr>
          <p:nvPr/>
        </p:nvCxnSpPr>
        <p:spPr>
          <a:xfrm flipV="1">
            <a:off x="3035446" y="2694712"/>
            <a:ext cx="25707" cy="8670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055BB30D-3D6E-4FFE-AB95-3F796FA871CE}"/>
              </a:ext>
            </a:extLst>
          </p:cNvPr>
          <p:cNvSpPr txBox="1"/>
          <p:nvPr/>
        </p:nvSpPr>
        <p:spPr>
          <a:xfrm>
            <a:off x="2135928" y="2325380"/>
            <a:ext cx="1850450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Good Mail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F0C14FE-9758-453E-A249-52F9E97AB03B}"/>
              </a:ext>
            </a:extLst>
          </p:cNvPr>
          <p:cNvSpPr txBox="1"/>
          <p:nvPr/>
        </p:nvSpPr>
        <p:spPr>
          <a:xfrm>
            <a:off x="183730" y="4731241"/>
            <a:ext cx="33557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Randomly Sample Train/Test Data</a:t>
            </a:r>
          </a:p>
          <a:p>
            <a:r>
              <a:rPr lang="en-US" sz="1400" dirty="0"/>
              <a:t>   - Works if all data is independent</a:t>
            </a:r>
          </a:p>
          <a:p>
            <a:r>
              <a:rPr lang="en-US" sz="1400" dirty="0"/>
              <a:t>   - Leads to training / testing on same spam</a:t>
            </a:r>
          </a:p>
          <a:p>
            <a:r>
              <a:rPr lang="en-US" sz="1400" dirty="0"/>
              <a:t>   - Overoptimistic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E5EB313-D386-4666-87E5-2066679E1E26}"/>
              </a:ext>
            </a:extLst>
          </p:cNvPr>
          <p:cNvSpPr txBox="1"/>
          <p:nvPr/>
        </p:nvSpPr>
        <p:spPr>
          <a:xfrm>
            <a:off x="8354935" y="4731241"/>
            <a:ext cx="32902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Partition by Time/Sender</a:t>
            </a:r>
          </a:p>
          <a:p>
            <a:r>
              <a:rPr lang="en-US" sz="1400" dirty="0"/>
              <a:t>   - Better but not perfect (some overlap)</a:t>
            </a:r>
          </a:p>
          <a:p>
            <a:r>
              <a:rPr lang="en-US" sz="1400" dirty="0"/>
              <a:t>   - Time gap </a:t>
            </a:r>
            <a:r>
              <a:rPr lang="en-US" sz="1400" dirty="0">
                <a:sym typeface="Wingdings" panose="05000000000000000000" pitchFamily="2" charset="2"/>
              </a:rPr>
              <a:t> measurability for accuracy</a:t>
            </a:r>
          </a:p>
          <a:p>
            <a:r>
              <a:rPr lang="en-US" sz="1400" dirty="0">
                <a:sym typeface="Wingdings" panose="05000000000000000000" pitchFamily="2" charset="2"/>
              </a:rPr>
              <a:t>   - Important for accurate operating points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8A4D7F03-955B-4BDE-9DFD-12E6F4194B67}"/>
              </a:ext>
            </a:extLst>
          </p:cNvPr>
          <p:cNvCxnSpPr>
            <a:cxnSpLocks/>
          </p:cNvCxnSpPr>
          <p:nvPr/>
        </p:nvCxnSpPr>
        <p:spPr>
          <a:xfrm flipV="1">
            <a:off x="5122805" y="3030576"/>
            <a:ext cx="9551" cy="89240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5776D0B-CE06-434B-B537-4540D1B29078}"/>
              </a:ext>
            </a:extLst>
          </p:cNvPr>
          <p:cNvSpPr txBox="1"/>
          <p:nvPr/>
        </p:nvSpPr>
        <p:spPr>
          <a:xfrm>
            <a:off x="5108271" y="2998899"/>
            <a:ext cx="834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Test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98596A4-1D33-46D0-BCAA-F9AEFC794083}"/>
              </a:ext>
            </a:extLst>
          </p:cNvPr>
          <p:cNvSpPr txBox="1"/>
          <p:nvPr/>
        </p:nvSpPr>
        <p:spPr>
          <a:xfrm>
            <a:off x="4235972" y="2998785"/>
            <a:ext cx="922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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4955622-47D4-4230-AF90-C95F6900F171}"/>
              </a:ext>
            </a:extLst>
          </p:cNvPr>
          <p:cNvSpPr txBox="1"/>
          <p:nvPr/>
        </p:nvSpPr>
        <p:spPr>
          <a:xfrm rot="623303">
            <a:off x="8401809" y="1289037"/>
            <a:ext cx="325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But this isn’t </a:t>
            </a:r>
            <a:r>
              <a:rPr lang="en-US"/>
              <a:t>the main problem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9941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7" grpId="0" animBg="1"/>
      <p:bldP spid="49" grpId="0" animBg="1"/>
      <p:bldP spid="59" grpId="0"/>
      <p:bldP spid="60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19421-DD96-462D-8449-A7AD82836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577"/>
            <a:ext cx="10515600" cy="749572"/>
          </a:xfrm>
        </p:spPr>
        <p:txBody>
          <a:bodyPr/>
          <a:lstStyle/>
          <a:p>
            <a:r>
              <a:rPr lang="en-US" dirty="0"/>
              <a:t>What Spammers Do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EB1B62-5E4B-4D94-9DD9-310A879838C3}"/>
              </a:ext>
            </a:extLst>
          </p:cNvPr>
          <p:cNvSpPr/>
          <p:nvPr/>
        </p:nvSpPr>
        <p:spPr>
          <a:xfrm>
            <a:off x="4295920" y="1520224"/>
            <a:ext cx="2194560" cy="223810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3395C4BC-B4F5-4EDC-AA74-CD496C53F0F7}"/>
              </a:ext>
            </a:extLst>
          </p:cNvPr>
          <p:cNvSpPr/>
          <p:nvPr/>
        </p:nvSpPr>
        <p:spPr>
          <a:xfrm>
            <a:off x="8447315" y="1419079"/>
            <a:ext cx="3082834" cy="2116183"/>
          </a:xfrm>
          <a:prstGeom prst="cloud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3D7403-0A91-4159-A0C4-2FE27513DB4D}"/>
              </a:ext>
            </a:extLst>
          </p:cNvPr>
          <p:cNvSpPr txBox="1"/>
          <p:nvPr/>
        </p:nvSpPr>
        <p:spPr>
          <a:xfrm>
            <a:off x="9240353" y="3505787"/>
            <a:ext cx="1496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Email Senders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5170AC-FFE9-4220-B94E-FCB4A0D83D35}"/>
              </a:ext>
            </a:extLst>
          </p:cNvPr>
          <p:cNvSpPr txBox="1"/>
          <p:nvPr/>
        </p:nvSpPr>
        <p:spPr>
          <a:xfrm>
            <a:off x="4691140" y="3747422"/>
            <a:ext cx="1424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Email Service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B575D9-5DDE-4FB4-8703-453E358924C7}"/>
              </a:ext>
            </a:extLst>
          </p:cNvPr>
          <p:cNvSpPr txBox="1"/>
          <p:nvPr/>
        </p:nvSpPr>
        <p:spPr>
          <a:xfrm>
            <a:off x="4747301" y="5845095"/>
            <a:ext cx="1276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Training Set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5C729BE-BFA5-4AAC-AC29-D43B8CE449E0}"/>
              </a:ext>
            </a:extLst>
          </p:cNvPr>
          <p:cNvSpPr txBox="1"/>
          <p:nvPr/>
        </p:nvSpPr>
        <p:spPr>
          <a:xfrm>
            <a:off x="1035140" y="3756287"/>
            <a:ext cx="1507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User Interface</a:t>
            </a:r>
          </a:p>
        </p:txBody>
      </p:sp>
      <p:sp>
        <p:nvSpPr>
          <p:cNvPr id="14" name="Flowchart: Magnetic Disk 13">
            <a:extLst>
              <a:ext uri="{FF2B5EF4-FFF2-40B4-BE49-F238E27FC236}">
                <a16:creationId xmlns:a16="http://schemas.microsoft.com/office/drawing/2014/main" id="{DD340059-78BA-4F9C-9396-E4885AF7A3C8}"/>
              </a:ext>
            </a:extLst>
          </p:cNvPr>
          <p:cNvSpPr/>
          <p:nvPr/>
        </p:nvSpPr>
        <p:spPr>
          <a:xfrm>
            <a:off x="5037402" y="4993598"/>
            <a:ext cx="696686" cy="879565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881C67D-E5E1-4C84-B5E6-E23ADADE6D61}"/>
              </a:ext>
            </a:extLst>
          </p:cNvPr>
          <p:cNvCxnSpPr>
            <a:cxnSpLocks/>
          </p:cNvCxnSpPr>
          <p:nvPr/>
        </p:nvCxnSpPr>
        <p:spPr>
          <a:xfrm flipH="1">
            <a:off x="6703423" y="2477170"/>
            <a:ext cx="1711644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3CC96BB-94AF-43FF-B5E2-15B546CE9CA1}"/>
              </a:ext>
            </a:extLst>
          </p:cNvPr>
          <p:cNvSpPr txBox="1"/>
          <p:nvPr/>
        </p:nvSpPr>
        <p:spPr>
          <a:xfrm>
            <a:off x="6830458" y="2203269"/>
            <a:ext cx="160653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Sends thousands of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probes to owned 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accounts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CD278E5-A02D-42F4-8EB9-1054807FED40}"/>
              </a:ext>
            </a:extLst>
          </p:cNvPr>
          <p:cNvCxnSpPr>
            <a:cxnSpLocks/>
            <a:stCxn id="40" idx="2"/>
            <a:endCxn id="31" idx="1"/>
          </p:cNvCxnSpPr>
          <p:nvPr/>
        </p:nvCxnSpPr>
        <p:spPr>
          <a:xfrm flipH="1">
            <a:off x="4974740" y="2276651"/>
            <a:ext cx="428552" cy="56461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8DBC3CB-9AED-4282-AB46-F2BCD2A2C8D6}"/>
              </a:ext>
            </a:extLst>
          </p:cNvPr>
          <p:cNvSpPr txBox="1"/>
          <p:nvPr/>
        </p:nvSpPr>
        <p:spPr>
          <a:xfrm>
            <a:off x="4927331" y="2417633"/>
            <a:ext cx="10852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Defeats Filter?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C6A50EF-A77F-44FE-8CFF-B6E04B512301}"/>
              </a:ext>
            </a:extLst>
          </p:cNvPr>
          <p:cNvCxnSpPr>
            <a:cxnSpLocks/>
          </p:cNvCxnSpPr>
          <p:nvPr/>
        </p:nvCxnSpPr>
        <p:spPr>
          <a:xfrm flipH="1" flipV="1">
            <a:off x="2687490" y="3114306"/>
            <a:ext cx="2025616" cy="410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3876E65-B306-4160-A385-C2DE093390DC}"/>
              </a:ext>
            </a:extLst>
          </p:cNvPr>
          <p:cNvSpPr txBox="1"/>
          <p:nvPr/>
        </p:nvSpPr>
        <p:spPr>
          <a:xfrm>
            <a:off x="2670865" y="2883473"/>
            <a:ext cx="144759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Scripted</a:t>
            </a:r>
          </a:p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interactions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C2ED7B9-FC9D-4478-8851-CB39889A7586}"/>
              </a:ext>
            </a:extLst>
          </p:cNvPr>
          <p:cNvCxnSpPr>
            <a:cxnSpLocks/>
          </p:cNvCxnSpPr>
          <p:nvPr/>
        </p:nvCxnSpPr>
        <p:spPr>
          <a:xfrm>
            <a:off x="2814506" y="3922958"/>
            <a:ext cx="1789923" cy="110440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EEB7914-B77C-4693-8D26-28EC17884E17}"/>
              </a:ext>
            </a:extLst>
          </p:cNvPr>
          <p:cNvSpPr txBox="1"/>
          <p:nvPr/>
        </p:nvSpPr>
        <p:spPr>
          <a:xfrm>
            <a:off x="3007668" y="4325355"/>
            <a:ext cx="114967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Labels trickle in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E8A7FCA-AA91-4FA5-A4F4-3CB3B2268B3E}"/>
              </a:ext>
            </a:extLst>
          </p:cNvPr>
          <p:cNvCxnSpPr>
            <a:cxnSpLocks/>
            <a:stCxn id="14" idx="1"/>
          </p:cNvCxnSpPr>
          <p:nvPr/>
        </p:nvCxnSpPr>
        <p:spPr>
          <a:xfrm flipV="1">
            <a:off x="5385745" y="2612754"/>
            <a:ext cx="11043" cy="238084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7BE7753-5BB4-4FAF-8A00-76DD3CF6BA12}"/>
              </a:ext>
            </a:extLst>
          </p:cNvPr>
          <p:cNvSpPr txBox="1"/>
          <p:nvPr/>
        </p:nvSpPr>
        <p:spPr>
          <a:xfrm>
            <a:off x="4931847" y="4244327"/>
            <a:ext cx="94288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Deploy New</a:t>
            </a:r>
          </a:p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Model</a:t>
            </a:r>
          </a:p>
        </p:txBody>
      </p:sp>
      <p:sp>
        <p:nvSpPr>
          <p:cNvPr id="31" name="Flowchart: Magnetic Disk 30">
            <a:extLst>
              <a:ext uri="{FF2B5EF4-FFF2-40B4-BE49-F238E27FC236}">
                <a16:creationId xmlns:a16="http://schemas.microsoft.com/office/drawing/2014/main" id="{C3D489E5-E8AB-4FE8-BF69-20ADA4DA9ABC}"/>
              </a:ext>
            </a:extLst>
          </p:cNvPr>
          <p:cNvSpPr/>
          <p:nvPr/>
        </p:nvSpPr>
        <p:spPr>
          <a:xfrm>
            <a:off x="4792263" y="2841266"/>
            <a:ext cx="364953" cy="418856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D640FB1-F08D-40FC-A270-286D5D09A4E2}"/>
              </a:ext>
            </a:extLst>
          </p:cNvPr>
          <p:cNvSpPr txBox="1"/>
          <p:nvPr/>
        </p:nvSpPr>
        <p:spPr>
          <a:xfrm>
            <a:off x="4520194" y="3219381"/>
            <a:ext cx="892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Email Store</a:t>
            </a:r>
          </a:p>
        </p:txBody>
      </p:sp>
      <p:pic>
        <p:nvPicPr>
          <p:cNvPr id="35" name="Graphic 34" descr="Garbage">
            <a:extLst>
              <a:ext uri="{FF2B5EF4-FFF2-40B4-BE49-F238E27FC236}">
                <a16:creationId xmlns:a16="http://schemas.microsoft.com/office/drawing/2014/main" id="{0C2D72AB-BDBA-4135-A74F-BE6D4434B3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54574" y="2777215"/>
            <a:ext cx="505393" cy="505393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46BDAE06-8495-46F2-9D81-9825AE299029}"/>
              </a:ext>
            </a:extLst>
          </p:cNvPr>
          <p:cNvSpPr txBox="1"/>
          <p:nvPr/>
        </p:nvSpPr>
        <p:spPr>
          <a:xfrm>
            <a:off x="5511273" y="3221943"/>
            <a:ext cx="83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Junk Store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1A97A06-8B7A-4E4E-9E23-49A3FD8BE192}"/>
              </a:ext>
            </a:extLst>
          </p:cNvPr>
          <p:cNvSpPr/>
          <p:nvPr/>
        </p:nvSpPr>
        <p:spPr>
          <a:xfrm>
            <a:off x="5243803" y="2029238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455DC13-C300-4B22-A990-47C8C06BCC23}"/>
              </a:ext>
            </a:extLst>
          </p:cNvPr>
          <p:cNvSpPr txBox="1"/>
          <p:nvPr/>
        </p:nvSpPr>
        <p:spPr>
          <a:xfrm>
            <a:off x="5137693" y="1763787"/>
            <a:ext cx="5833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BFF176C-9FC2-4009-8799-2C93529F21C1}"/>
              </a:ext>
            </a:extLst>
          </p:cNvPr>
          <p:cNvCxnSpPr>
            <a:cxnSpLocks/>
          </p:cNvCxnSpPr>
          <p:nvPr/>
        </p:nvCxnSpPr>
        <p:spPr>
          <a:xfrm flipH="1" flipV="1">
            <a:off x="5606848" y="2152945"/>
            <a:ext cx="800293" cy="29971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>
            <a:extLst>
              <a:ext uri="{FF2B5EF4-FFF2-40B4-BE49-F238E27FC236}">
                <a16:creationId xmlns:a16="http://schemas.microsoft.com/office/drawing/2014/main" id="{F4D39A11-3CA4-4056-8C3F-729EAED7BA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895" y="1439288"/>
            <a:ext cx="1700399" cy="223810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207AFC78-D14E-4EC5-A12E-A0EC5CD4FB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895" y="1439288"/>
            <a:ext cx="1700399" cy="2238103"/>
          </a:xfrm>
          <a:prstGeom prst="rect">
            <a:avLst/>
          </a:prstGeom>
        </p:spPr>
      </p:pic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491878F2-7A21-4C58-B998-5CF7256D7FBC}"/>
              </a:ext>
            </a:extLst>
          </p:cNvPr>
          <p:cNvCxnSpPr>
            <a:cxnSpLocks/>
            <a:stCxn id="40" idx="2"/>
            <a:endCxn id="35" idx="0"/>
          </p:cNvCxnSpPr>
          <p:nvPr/>
        </p:nvCxnSpPr>
        <p:spPr>
          <a:xfrm>
            <a:off x="5403292" y="2276651"/>
            <a:ext cx="503979" cy="50056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5449338F-8B4B-4CD6-9C3B-0A7AE5A19727}"/>
              </a:ext>
            </a:extLst>
          </p:cNvPr>
          <p:cNvSpPr/>
          <p:nvPr/>
        </p:nvSpPr>
        <p:spPr>
          <a:xfrm rot="21280817" flipH="1">
            <a:off x="5027732" y="827682"/>
            <a:ext cx="6457139" cy="3570145"/>
          </a:xfrm>
          <a:prstGeom prst="rightArrow">
            <a:avLst/>
          </a:prstGeom>
          <a:solidFill>
            <a:srgbClr val="000000">
              <a:alpha val="60000"/>
            </a:srgb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Launch Spam Apocalypse…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6E0980D-E532-4CE6-986D-A1401D5D19FD}"/>
              </a:ext>
            </a:extLst>
          </p:cNvPr>
          <p:cNvSpPr txBox="1"/>
          <p:nvPr/>
        </p:nvSpPr>
        <p:spPr>
          <a:xfrm>
            <a:off x="4019482" y="836403"/>
            <a:ext cx="1096967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If inbox label 1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If not label 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0CCA74A-82BF-48EB-A63F-E488F6143064}"/>
              </a:ext>
            </a:extLst>
          </p:cNvPr>
          <p:cNvSpPr txBox="1"/>
          <p:nvPr/>
        </p:nvSpPr>
        <p:spPr>
          <a:xfrm>
            <a:off x="7018518" y="1174200"/>
            <a:ext cx="1036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Spammer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 Set</a:t>
            </a:r>
          </a:p>
        </p:txBody>
      </p:sp>
      <p:sp>
        <p:nvSpPr>
          <p:cNvPr id="44" name="Flowchart: Magnetic Disk 43">
            <a:extLst>
              <a:ext uri="{FF2B5EF4-FFF2-40B4-BE49-F238E27FC236}">
                <a16:creationId xmlns:a16="http://schemas.microsoft.com/office/drawing/2014/main" id="{1E3170A8-F709-4D9F-A105-44D1BAD943C2}"/>
              </a:ext>
            </a:extLst>
          </p:cNvPr>
          <p:cNvSpPr/>
          <p:nvPr/>
        </p:nvSpPr>
        <p:spPr>
          <a:xfrm>
            <a:off x="7187432" y="358682"/>
            <a:ext cx="696686" cy="879565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00BC472-B8D7-4175-9067-08302EB65651}"/>
              </a:ext>
            </a:extLst>
          </p:cNvPr>
          <p:cNvSpPr/>
          <p:nvPr/>
        </p:nvSpPr>
        <p:spPr>
          <a:xfrm>
            <a:off x="8732054" y="599731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EE407AB-196C-4219-9E12-E9ADC03FC487}"/>
              </a:ext>
            </a:extLst>
          </p:cNvPr>
          <p:cNvSpPr txBox="1"/>
          <p:nvPr/>
        </p:nvSpPr>
        <p:spPr>
          <a:xfrm>
            <a:off x="8619746" y="798465"/>
            <a:ext cx="583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Anti-Filter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077092B-810D-42F7-8F34-2DA07193C635}"/>
              </a:ext>
            </a:extLst>
          </p:cNvPr>
          <p:cNvCxnSpPr>
            <a:cxnSpLocks/>
            <a:stCxn id="44" idx="4"/>
          </p:cNvCxnSpPr>
          <p:nvPr/>
        </p:nvCxnSpPr>
        <p:spPr>
          <a:xfrm flipV="1">
            <a:off x="7884118" y="795810"/>
            <a:ext cx="693558" cy="265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BF9C1AD1-9420-4FD1-B985-60DE49677C35}"/>
              </a:ext>
            </a:extLst>
          </p:cNvPr>
          <p:cNvCxnSpPr>
            <a:cxnSpLocks/>
          </p:cNvCxnSpPr>
          <p:nvPr/>
        </p:nvCxnSpPr>
        <p:spPr>
          <a:xfrm flipV="1">
            <a:off x="3294043" y="847144"/>
            <a:ext cx="3409380" cy="1930071"/>
          </a:xfrm>
          <a:prstGeom prst="bentConnector3">
            <a:avLst>
              <a:gd name="adj1" fmla="val -86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phic 16" descr="Email">
            <a:extLst>
              <a:ext uri="{FF2B5EF4-FFF2-40B4-BE49-F238E27FC236}">
                <a16:creationId xmlns:a16="http://schemas.microsoft.com/office/drawing/2014/main" id="{635D633F-5345-474B-817C-A8C084F87A0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02349" y="376169"/>
            <a:ext cx="583374" cy="583374"/>
          </a:xfrm>
          <a:prstGeom prst="rect">
            <a:avLst/>
          </a:prstGeom>
        </p:spPr>
      </p:pic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A14B83B-1F09-46C9-BEDF-0C1A0BD9780D}"/>
              </a:ext>
            </a:extLst>
          </p:cNvPr>
          <p:cNvCxnSpPr>
            <a:cxnSpLocks/>
          </p:cNvCxnSpPr>
          <p:nvPr/>
        </p:nvCxnSpPr>
        <p:spPr>
          <a:xfrm flipV="1">
            <a:off x="9160128" y="790737"/>
            <a:ext cx="693558" cy="265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556296CB-6DE4-444C-97D7-27987173F44C}"/>
              </a:ext>
            </a:extLst>
          </p:cNvPr>
          <p:cNvSpPr txBox="1"/>
          <p:nvPr/>
        </p:nvSpPr>
        <p:spPr>
          <a:xfrm>
            <a:off x="9570966" y="847144"/>
            <a:ext cx="1036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Use to craft next spam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A36949-FC63-45E0-A354-134CD13C7DE6}"/>
              </a:ext>
            </a:extLst>
          </p:cNvPr>
          <p:cNvSpPr/>
          <p:nvPr/>
        </p:nvSpPr>
        <p:spPr>
          <a:xfrm>
            <a:off x="816895" y="3747422"/>
            <a:ext cx="6459077" cy="277895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68B6C36-03F5-4A41-A724-1E2FC541B2B4}"/>
              </a:ext>
            </a:extLst>
          </p:cNvPr>
          <p:cNvSpPr txBox="1"/>
          <p:nvPr/>
        </p:nvSpPr>
        <p:spPr>
          <a:xfrm>
            <a:off x="7843864" y="4813734"/>
            <a:ext cx="3123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Latency vs Scale – 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   Spammers in strong position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1CCF852-2EBB-4221-9586-7E4CD4A9910D}"/>
              </a:ext>
            </a:extLst>
          </p:cNvPr>
          <p:cNvCxnSpPr>
            <a:stCxn id="23" idx="1"/>
            <a:endCxn id="20" idx="6"/>
          </p:cNvCxnSpPr>
          <p:nvPr/>
        </p:nvCxnSpPr>
        <p:spPr>
          <a:xfrm flipH="1">
            <a:off x="7275972" y="5136900"/>
            <a:ext cx="56789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6A03D51-5540-42BB-93B2-10BDC6C54153}"/>
              </a:ext>
            </a:extLst>
          </p:cNvPr>
          <p:cNvCxnSpPr>
            <a:cxnSpLocks/>
          </p:cNvCxnSpPr>
          <p:nvPr/>
        </p:nvCxnSpPr>
        <p:spPr>
          <a:xfrm flipH="1" flipV="1">
            <a:off x="8656772" y="3505788"/>
            <a:ext cx="208542" cy="124737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00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5" grpId="0"/>
      <p:bldP spid="34" grpId="0" animBg="1"/>
      <p:bldP spid="38" grpId="0"/>
      <p:bldP spid="43" grpId="0"/>
      <p:bldP spid="44" grpId="0" animBg="1"/>
      <p:bldP spid="45" grpId="0" animBg="1"/>
      <p:bldP spid="47" grpId="0"/>
      <p:bldP spid="51" grpId="0"/>
      <p:bldP spid="20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630BD-4A0E-41E4-AB22-2961444D4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2832"/>
          </a:xfrm>
        </p:spPr>
        <p:txBody>
          <a:bodyPr/>
          <a:lstStyle/>
          <a:p>
            <a:r>
              <a:rPr lang="en-US" dirty="0"/>
              <a:t>Why did Machine Learning Fail?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F932E7-A94D-4958-BCB2-86757A2686CB}"/>
              </a:ext>
            </a:extLst>
          </p:cNvPr>
          <p:cNvSpPr txBox="1"/>
          <p:nvPr/>
        </p:nvSpPr>
        <p:spPr>
          <a:xfrm>
            <a:off x="1399142" y="1093292"/>
            <a:ext cx="6396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Assumption: Data is </a:t>
            </a:r>
            <a:r>
              <a:rPr lang="en-US" dirty="0">
                <a:sym typeface="Wingdings" panose="05000000000000000000" pitchFamily="2" charset="2"/>
              </a:rPr>
              <a:t>Independent and Identically Distributed (I.I.D.)</a:t>
            </a: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97A6D1D-0BE7-4364-B170-B287C0A94E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192416"/>
              </p:ext>
            </p:extLst>
          </p:nvPr>
        </p:nvGraphicFramePr>
        <p:xfrm>
          <a:off x="1399142" y="2183308"/>
          <a:ext cx="5186362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D23D5D41-B45E-481F-A5F8-48E7D35A75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2772735"/>
              </p:ext>
            </p:extLst>
          </p:nvPr>
        </p:nvGraphicFramePr>
        <p:xfrm>
          <a:off x="1399142" y="2183308"/>
          <a:ext cx="5186362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FF17EFA-6D9A-49A8-8711-D4D38987F2F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5614991"/>
              </p:ext>
            </p:extLst>
          </p:nvPr>
        </p:nvGraphicFramePr>
        <p:xfrm>
          <a:off x="1399142" y="2190790"/>
          <a:ext cx="5186362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0D8A63F-D958-4853-BA43-E95331317418}"/>
              </a:ext>
            </a:extLst>
          </p:cNvPr>
          <p:cNvSpPr txBox="1"/>
          <p:nvPr/>
        </p:nvSpPr>
        <p:spPr>
          <a:xfrm>
            <a:off x="8130447" y="1821458"/>
            <a:ext cx="3815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Data at training time = Data at runtime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38F87FB-28ED-4B27-9079-32E22AD2CB38}"/>
              </a:ext>
            </a:extLst>
          </p:cNvPr>
          <p:cNvCxnSpPr>
            <a:cxnSpLocks/>
            <a:stCxn id="8" idx="0"/>
            <a:endCxn id="4" idx="3"/>
          </p:cNvCxnSpPr>
          <p:nvPr/>
        </p:nvCxnSpPr>
        <p:spPr>
          <a:xfrm flipH="1" flipV="1">
            <a:off x="7795893" y="1277958"/>
            <a:ext cx="2242224" cy="5435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6627010-7DB0-480C-9100-2E092B9FE2DF}"/>
              </a:ext>
            </a:extLst>
          </p:cNvPr>
          <p:cNvSpPr txBox="1"/>
          <p:nvPr/>
        </p:nvSpPr>
        <p:spPr>
          <a:xfrm>
            <a:off x="8130447" y="2994719"/>
            <a:ext cx="300383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Avoid Feature 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Unselected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Token Attacks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Content in Images</a:t>
            </a:r>
          </a:p>
          <a:p>
            <a:endParaRPr lang="en-US" dirty="0"/>
          </a:p>
          <a:p>
            <a:r>
              <a:rPr lang="en-US" b="1" i="1" dirty="0"/>
              <a:t>Avoid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Samples never seen before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Mimic good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Change quickly</a:t>
            </a:r>
          </a:p>
        </p:txBody>
      </p:sp>
    </p:spTree>
    <p:extLst>
      <p:ext uri="{BB962C8B-B14F-4D97-AF65-F5344CB8AC3E}">
        <p14:creationId xmlns:p14="http://schemas.microsoft.com/office/powerpoint/2010/main" val="335009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774A1-30A6-445A-8B0D-1618D5AEA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644"/>
            <a:ext cx="10515600" cy="626393"/>
          </a:xfrm>
        </p:spPr>
        <p:txBody>
          <a:bodyPr>
            <a:normAutofit fontScale="90000"/>
          </a:bodyPr>
          <a:lstStyle/>
          <a:p>
            <a:r>
              <a:rPr lang="en-US" dirty="0"/>
              <a:t>Abuse is a business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89AEE4-C31B-47F2-8A71-EDA7D5D81F26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462708" y="1869693"/>
                <a:ext cx="5557092" cy="435133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b="1" i="1" dirty="0"/>
                  <a:t>Expected Return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𝐸𝑥𝑝𝑒𝑐𝑡𝑒𝑑𝑅𝑒𝑡𝑢𝑟𝑛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𝑉𝑎𝑙𝑢𝑒𝑂𝑓𝐶𝑜𝑛𝑣𝑒𝑟𝑠𝑖𝑜𝑛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𝐶𝑜𝑛𝑣𝑒𝑟𝑠𝑖𝑜𝑛𝑅𝑎𝑡𝑒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𝐼𝑛𝑏𝑜𝑥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𝑅𝑎𝑡𝑒</m:t>
                      </m:r>
                    </m:oMath>
                  </m:oMathPara>
                </a14:m>
                <a:endParaRPr lang="en-US" sz="1600" dirty="0"/>
              </a:p>
              <a:p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sz="1600" dirty="0"/>
              </a:p>
              <a:p>
                <a:pPr marL="0" indent="0">
                  <a:buNone/>
                </a:pPr>
                <a:br>
                  <a:rPr lang="en-US" sz="1600" dirty="0"/>
                </a:br>
                <a:endParaRPr lang="en-US" sz="1600" dirty="0"/>
              </a:p>
              <a:p>
                <a:pPr marL="0" indent="0">
                  <a:buNone/>
                </a:pPr>
                <a:r>
                  <a:rPr lang="en-US" sz="1600" dirty="0"/>
                  <a:t>Economics, lots of subtlety, but…</a:t>
                </a:r>
                <a:endParaRPr lang="en-US" sz="1600" b="1" dirty="0"/>
              </a:p>
              <a:p>
                <a:pPr marL="0" indent="0">
                  <a:buNone/>
                </a:pPr>
                <a:endParaRPr lang="en-US" sz="1600" b="1" dirty="0"/>
              </a:p>
              <a:p>
                <a:pPr marL="0" indent="0">
                  <a:buNone/>
                </a:pPr>
                <a:r>
                  <a:rPr lang="en-US" sz="1600" b="1" dirty="0"/>
                  <a:t>Net: </a:t>
                </a:r>
                <a:r>
                  <a:rPr lang="en-US" sz="1600" dirty="0"/>
                  <a:t>Abuser makes about .1 cent per email in the inbox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89AEE4-C31B-47F2-8A71-EDA7D5D81F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62708" y="1869693"/>
                <a:ext cx="5557092" cy="4351338"/>
              </a:xfrm>
              <a:blipFill>
                <a:blip r:embed="rId2"/>
                <a:stretch>
                  <a:fillRect l="-658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6037B762-712D-4AD0-996F-B0EEA413F3A7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199" y="1869693"/>
                <a:ext cx="5557091" cy="435133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b="1" i="1" dirty="0"/>
                  <a:t>Expected Cost</a:t>
                </a:r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𝐸𝑥𝑝𝑒𝑐𝑡𝑒𝑑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𝐶𝑜𝑠𝑡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𝐶𝑜𝑠𝑡𝑂𝑓𝐷𝑒𝑙𝑖𝑣𝑒𝑟𝑦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𝐶𝑜𝑠𝑡𝑂𝑓𝐶𝑜𝑛𝑡𝑒𝑛𝑡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𝐶𝑜𝑠𝑡𝑂𝑓𝑇𝑎𝑟𝑔𝑒𝑡𝑠</m:t>
                      </m:r>
                    </m:oMath>
                  </m:oMathPara>
                </a14:m>
                <a:endParaRPr lang="en-US" sz="1600" dirty="0"/>
              </a:p>
              <a:p>
                <a:pPr marL="0" indent="0">
                  <a:buNone/>
                </a:pPr>
                <a:endParaRPr lang="en-US" sz="1600" dirty="0"/>
              </a:p>
              <a:p>
                <a:pPr marL="0" indent="0">
                  <a:buNone/>
                </a:pPr>
                <a:endParaRPr lang="en-US" sz="1600" dirty="0"/>
              </a:p>
              <a:p>
                <a:pPr marL="0" indent="0">
                  <a:buNone/>
                </a:pPr>
                <a:endParaRPr lang="en-US" sz="1600" dirty="0"/>
              </a:p>
              <a:p>
                <a:pPr marL="0" indent="0">
                  <a:buNone/>
                </a:pPr>
                <a:endParaRPr lang="en-US" sz="1600" dirty="0"/>
              </a:p>
              <a:p>
                <a:pPr marL="0" indent="0">
                  <a:buNone/>
                </a:pPr>
                <a:br>
                  <a:rPr lang="en-US" sz="1600" dirty="0"/>
                </a:br>
                <a:endParaRPr lang="en-US" sz="1600" dirty="0"/>
              </a:p>
              <a:p>
                <a:pPr marL="0" indent="0">
                  <a:buNone/>
                </a:pPr>
                <a:endParaRPr lang="en-US" sz="1600" dirty="0"/>
              </a:p>
              <a:p>
                <a:pPr marL="0" indent="0">
                  <a:buNone/>
                </a:pPr>
                <a:endParaRPr lang="en-US" sz="1600" dirty="0"/>
              </a:p>
              <a:p>
                <a:pPr marL="0" indent="0">
                  <a:buNone/>
                </a:pPr>
                <a:r>
                  <a:rPr lang="en-US" sz="1600" b="1" dirty="0"/>
                  <a:t>Net</a:t>
                </a:r>
                <a:r>
                  <a:rPr lang="en-US" sz="1600" dirty="0"/>
                  <a:t>: Abuser needs ~1,000 in inbox per dollar on IP / Web site</a:t>
                </a:r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6037B762-712D-4AD0-996F-B0EEA413F3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199" y="1869693"/>
                <a:ext cx="5557091" cy="4351338"/>
              </a:xfrm>
              <a:blipFill>
                <a:blip r:embed="rId3"/>
                <a:stretch>
                  <a:fillRect l="-548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BA30D9A-418A-45FE-A9A1-5487786BDBEA}"/>
                  </a:ext>
                </a:extLst>
              </p:cNvPr>
              <p:cNvSpPr/>
              <p:nvPr/>
            </p:nvSpPr>
            <p:spPr>
              <a:xfrm>
                <a:off x="2588963" y="928067"/>
                <a:ext cx="601521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𝐸𝑥𝑝𝑒𝑐𝑡𝑒𝑑𝑅𝑒𝑡𝑢𝑟𝑛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𝐸𝑥𝑝𝑒𝑐𝑡𝑒𝑑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𝐶𝑜𝑠𝑡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BA30D9A-418A-45FE-A9A1-5487786BDB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8963" y="928067"/>
                <a:ext cx="601521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30CE934-63E9-4D1E-9E44-2E80D8BD1968}"/>
              </a:ext>
            </a:extLst>
          </p:cNvPr>
          <p:cNvCxnSpPr/>
          <p:nvPr/>
        </p:nvCxnSpPr>
        <p:spPr>
          <a:xfrm flipH="1">
            <a:off x="1156771" y="3161841"/>
            <a:ext cx="330506" cy="57287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CB09C43-A25B-4AA8-8170-A664F2B47EC9}"/>
              </a:ext>
            </a:extLst>
          </p:cNvPr>
          <p:cNvSpPr txBox="1"/>
          <p:nvPr/>
        </p:nvSpPr>
        <p:spPr>
          <a:xfrm>
            <a:off x="44986" y="3734718"/>
            <a:ext cx="2911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Affiliate Marketing (many options)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Compromised Accounts (a few bucks)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1854D47-6CCD-4D80-B8B9-2FF9CA8C1452}"/>
              </a:ext>
            </a:extLst>
          </p:cNvPr>
          <p:cNvCxnSpPr>
            <a:cxnSpLocks/>
          </p:cNvCxnSpPr>
          <p:nvPr/>
        </p:nvCxnSpPr>
        <p:spPr>
          <a:xfrm flipH="1">
            <a:off x="3306393" y="3305060"/>
            <a:ext cx="252055" cy="10025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A7EE337-345B-4FDB-8A12-87B1C9B61407}"/>
              </a:ext>
            </a:extLst>
          </p:cNvPr>
          <p:cNvSpPr txBox="1"/>
          <p:nvPr/>
        </p:nvSpPr>
        <p:spPr>
          <a:xfrm>
            <a:off x="2349051" y="4307595"/>
            <a:ext cx="19146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Pretty low, maybe .5%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EA6C1D-57D6-474C-A2A1-E72F27FF1FBD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5186968" y="3305060"/>
            <a:ext cx="217340" cy="38555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0649F83-18FD-45F9-A8B4-C147ADB8033B}"/>
              </a:ext>
            </a:extLst>
          </p:cNvPr>
          <p:cNvSpPr txBox="1"/>
          <p:nvPr/>
        </p:nvSpPr>
        <p:spPr>
          <a:xfrm>
            <a:off x="4446966" y="3690610"/>
            <a:ext cx="1914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Varies with sophistication, say 25%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50FA8AA-2C7F-4AFF-BCAE-B1C33AC11C9A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9317873" y="3305060"/>
            <a:ext cx="1078585" cy="6912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38087CF-308C-40F2-862B-289E0AE351F7}"/>
              </a:ext>
            </a:extLst>
          </p:cNvPr>
          <p:cNvSpPr txBox="1"/>
          <p:nvPr/>
        </p:nvSpPr>
        <p:spPr>
          <a:xfrm>
            <a:off x="9439116" y="3996328"/>
            <a:ext cx="1914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Small Fixed Cost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~Zero Marginal Cost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A8902C0-F7C0-466C-9553-C72E819CA23E}"/>
              </a:ext>
            </a:extLst>
          </p:cNvPr>
          <p:cNvCxnSpPr>
            <a:cxnSpLocks/>
            <a:endCxn id="20" idx="0"/>
          </p:cNvCxnSpPr>
          <p:nvPr/>
        </p:nvCxnSpPr>
        <p:spPr>
          <a:xfrm>
            <a:off x="7318992" y="3305060"/>
            <a:ext cx="239541" cy="10025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3C47B33-C5AC-4333-9420-E1B2866E2B68}"/>
              </a:ext>
            </a:extLst>
          </p:cNvPr>
          <p:cNvSpPr txBox="1"/>
          <p:nvPr/>
        </p:nvSpPr>
        <p:spPr>
          <a:xfrm>
            <a:off x="6327546" y="4307595"/>
            <a:ext cx="2461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IP Address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to send spam from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</a:rPr>
              <a:t>Web site 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to collect conversion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BAAB177-DE56-4C8E-8A0D-698E997ECAEE}"/>
              </a:ext>
            </a:extLst>
          </p:cNvPr>
          <p:cNvCxnSpPr>
            <a:cxnSpLocks/>
          </p:cNvCxnSpPr>
          <p:nvPr/>
        </p:nvCxnSpPr>
        <p:spPr>
          <a:xfrm flipH="1">
            <a:off x="10396458" y="3161841"/>
            <a:ext cx="152400" cy="8344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3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7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</TotalTime>
  <Words>814</Words>
  <Application>Microsoft Office PowerPoint</Application>
  <PresentationFormat>Widescreen</PresentationFormat>
  <Paragraphs>242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ML Design Pattern: Adversarial Learning</vt:lpstr>
      <vt:lpstr>Example: Running an Internet Scale Email Service</vt:lpstr>
      <vt:lpstr>What Abusers Want</vt:lpstr>
      <vt:lpstr>Closed Loop Approach to Abuse</vt:lpstr>
      <vt:lpstr>And what happens?</vt:lpstr>
      <vt:lpstr>One Risk: Training on Test Data</vt:lpstr>
      <vt:lpstr>What Spammers Do</vt:lpstr>
      <vt:lpstr>Why did Machine Learning Fail?</vt:lpstr>
      <vt:lpstr>Abuse is a business</vt:lpstr>
      <vt:lpstr>So what is the role of machine learning?</vt:lpstr>
      <vt:lpstr>Closed Loop for Reputation</vt:lpstr>
      <vt:lpstr>Quick Preview of Intelligence Architectures</vt:lpstr>
      <vt:lpstr>Summary of Adversarial Machine Learning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 Case Study: Internet Abuse &amp; Spam</dc:title>
  <dc:creator>Geoff Hulten</dc:creator>
  <cp:lastModifiedBy>Geoff Hulten</cp:lastModifiedBy>
  <cp:revision>45</cp:revision>
  <dcterms:created xsi:type="dcterms:W3CDTF">2019-08-17T18:10:11Z</dcterms:created>
  <dcterms:modified xsi:type="dcterms:W3CDTF">2019-10-29T22:05:57Z</dcterms:modified>
</cp:coreProperties>
</file>